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Canva Sans Bold" charset="1" panose="020B0803030501040103"/>
      <p:regular r:id="rId17"/>
    </p:embeddedFont>
    <p:embeddedFont>
      <p:font typeface="Anton" charset="1" panose="00000500000000000000"/>
      <p:regular r:id="rId18"/>
    </p:embeddedFont>
    <p:embeddedFont>
      <p:font typeface="Poppins" charset="1" panose="00000500000000000000"/>
      <p:regular r:id="rId19"/>
    </p:embeddedFont>
    <p:embeddedFont>
      <p:font typeface="Canva Sans" charset="1" panose="020B0503030501040103"/>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gif"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3.gif"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gif"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 Id="rId8" Target="../media/image14.png" Type="http://schemas.openxmlformats.org/officeDocument/2006/relationships/image"/><Relationship Id="rId9" Target="../media/image1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4.png" Type="http://schemas.openxmlformats.org/officeDocument/2006/relationships/image"/><Relationship Id="rId12" Target="../media/image5.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gif"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2.png" Type="http://schemas.openxmlformats.org/officeDocument/2006/relationships/image"/><Relationship Id="rId9" Target="../media/image2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4.png" Type="http://schemas.openxmlformats.org/officeDocument/2006/relationships/image"/><Relationship Id="rId7" Target="../media/image15.png" Type="http://schemas.openxmlformats.org/officeDocument/2006/relationships/image"/><Relationship Id="rId8" Target="../media/image25.png" Type="http://schemas.openxmlformats.org/officeDocument/2006/relationships/image"/><Relationship Id="rId9" Target="../media/image2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5020109" y="2605709"/>
            <a:ext cx="5077990" cy="50779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2165946">
            <a:off x="8558360" y="507114"/>
            <a:ext cx="9272857" cy="9092355"/>
            <a:chOff x="0" y="0"/>
            <a:chExt cx="812800" cy="796978"/>
          </a:xfrm>
        </p:grpSpPr>
        <p:sp>
          <p:nvSpPr>
            <p:cNvPr name="Freeform 6" id="6"/>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5540FF">
                      <a:alpha val="100000"/>
                    </a:srgbClr>
                  </a:gs>
                </a:gsLst>
                <a:lin ang="0"/>
              </a:gradFill>
              <a:prstDash val="solid"/>
              <a:miter/>
            </a:ln>
          </p:spPr>
        </p:sp>
        <p:sp>
          <p:nvSpPr>
            <p:cNvPr name="TextBox 7" id="7"/>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10694109">
            <a:off x="9125957" y="1124174"/>
            <a:ext cx="8014237" cy="7858235"/>
            <a:chOff x="0" y="0"/>
            <a:chExt cx="812800" cy="796978"/>
          </a:xfrm>
        </p:grpSpPr>
        <p:sp>
          <p:nvSpPr>
            <p:cNvPr name="Freeform 9" id="9"/>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C6BFFF">
                      <a:alpha val="100000"/>
                    </a:srgbClr>
                  </a:gs>
                </a:gsLst>
                <a:lin ang="0"/>
              </a:gradFill>
              <a:prstDash val="solid"/>
              <a:miter/>
            </a:ln>
          </p:spPr>
        </p:sp>
        <p:sp>
          <p:nvSpPr>
            <p:cNvPr name="TextBox 10" id="10"/>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0712638" y="4489887"/>
            <a:ext cx="15304372" cy="15304372"/>
          </a:xfrm>
          <a:custGeom>
            <a:avLst/>
            <a:gdLst/>
            <a:ahLst/>
            <a:cxnLst/>
            <a:rect r="r" b="b" t="t" l="l"/>
            <a:pathLst>
              <a:path h="15304372" w="15304372">
                <a:moveTo>
                  <a:pt x="0" y="0"/>
                </a:moveTo>
                <a:lnTo>
                  <a:pt x="15304372" y="0"/>
                </a:lnTo>
                <a:lnTo>
                  <a:pt x="15304372" y="15304372"/>
                </a:lnTo>
                <a:lnTo>
                  <a:pt x="0" y="15304372"/>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pic>
        <p:nvPicPr>
          <p:cNvPr name="Picture 12" id="12"/>
          <p:cNvPicPr>
            <a:picLocks noChangeAspect="true"/>
          </p:cNvPicPr>
          <p:nvPr/>
        </p:nvPicPr>
        <p:blipFill>
          <a:blip r:embed="rId4"/>
          <a:srcRect l="0" t="0" r="0" b="0"/>
          <a:stretch>
            <a:fillRect/>
          </a:stretch>
        </p:blipFill>
        <p:spPr>
          <a:xfrm flipH="true" flipV="false" rot="0">
            <a:off x="10527156" y="742462"/>
            <a:ext cx="3958208" cy="1899940"/>
          </a:xfrm>
          <a:prstGeom prst="rect">
            <a:avLst/>
          </a:prstGeom>
        </p:spPr>
      </p:pic>
      <p:pic>
        <p:nvPicPr>
          <p:cNvPr name="Picture 13" id="13"/>
          <p:cNvPicPr>
            <a:picLocks noChangeAspect="true"/>
          </p:cNvPicPr>
          <p:nvPr/>
        </p:nvPicPr>
        <p:blipFill>
          <a:blip r:embed="rId4"/>
          <a:srcRect l="0" t="0" r="0" b="0"/>
          <a:stretch>
            <a:fillRect/>
          </a:stretch>
        </p:blipFill>
        <p:spPr>
          <a:xfrm flipH="true" flipV="false" rot="0">
            <a:off x="12812316" y="7644598"/>
            <a:ext cx="3958208" cy="1899940"/>
          </a:xfrm>
          <a:prstGeom prst="rect">
            <a:avLst/>
          </a:prstGeom>
        </p:spPr>
      </p:pic>
      <p:grpSp>
        <p:nvGrpSpPr>
          <p:cNvPr name="Group 14" id="14"/>
          <p:cNvGrpSpPr/>
          <p:nvPr/>
        </p:nvGrpSpPr>
        <p:grpSpPr>
          <a:xfrm rot="0">
            <a:off x="-2493155" y="2642402"/>
            <a:ext cx="11906169" cy="2444496"/>
            <a:chOff x="0" y="0"/>
            <a:chExt cx="2608376" cy="535535"/>
          </a:xfrm>
        </p:grpSpPr>
        <p:sp>
          <p:nvSpPr>
            <p:cNvPr name="Freeform 15" id="15"/>
            <p:cNvSpPr/>
            <p:nvPr/>
          </p:nvSpPr>
          <p:spPr>
            <a:xfrm flipH="false" flipV="false" rot="0">
              <a:off x="0" y="0"/>
              <a:ext cx="2608376" cy="535535"/>
            </a:xfrm>
            <a:custGeom>
              <a:avLst/>
              <a:gdLst/>
              <a:ahLst/>
              <a:cxnLst/>
              <a:rect r="r" b="b" t="t" l="l"/>
              <a:pathLst>
                <a:path h="535535" w="2608376">
                  <a:moveTo>
                    <a:pt x="0" y="0"/>
                  </a:moveTo>
                  <a:lnTo>
                    <a:pt x="2608376" y="0"/>
                  </a:lnTo>
                  <a:lnTo>
                    <a:pt x="2608376" y="535535"/>
                  </a:lnTo>
                  <a:lnTo>
                    <a:pt x="0" y="535535"/>
                  </a:lnTo>
                  <a:close/>
                </a:path>
              </a:pathLst>
            </a:custGeom>
            <a:gradFill rotWithShape="true">
              <a:gsLst>
                <a:gs pos="0">
                  <a:srgbClr val="3428BA">
                    <a:alpha val="100000"/>
                  </a:srgbClr>
                </a:gs>
                <a:gs pos="100000">
                  <a:srgbClr val="5FA2DB">
                    <a:alpha val="100000"/>
                  </a:srgbClr>
                </a:gs>
              </a:gsLst>
              <a:lin ang="0"/>
            </a:gradFill>
          </p:spPr>
        </p:sp>
        <p:sp>
          <p:nvSpPr>
            <p:cNvPr name="TextBox 16" id="16"/>
            <p:cNvSpPr txBox="true"/>
            <p:nvPr/>
          </p:nvSpPr>
          <p:spPr>
            <a:xfrm>
              <a:off x="0" y="-38100"/>
              <a:ext cx="2608376" cy="573635"/>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20401" y="8594568"/>
            <a:ext cx="1581549" cy="1581549"/>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546186" y="9017678"/>
            <a:ext cx="729980" cy="735328"/>
          </a:xfrm>
          <a:custGeom>
            <a:avLst/>
            <a:gdLst/>
            <a:ahLst/>
            <a:cxnLst/>
            <a:rect r="r" b="b" t="t" l="l"/>
            <a:pathLst>
              <a:path h="735328" w="729980">
                <a:moveTo>
                  <a:pt x="0" y="0"/>
                </a:moveTo>
                <a:lnTo>
                  <a:pt x="729980" y="0"/>
                </a:lnTo>
                <a:lnTo>
                  <a:pt x="729980" y="735329"/>
                </a:lnTo>
                <a:lnTo>
                  <a:pt x="0" y="7353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1" id="21"/>
          <p:cNvSpPr txBox="true"/>
          <p:nvPr/>
        </p:nvSpPr>
        <p:spPr>
          <a:xfrm rot="0">
            <a:off x="2080449" y="8439834"/>
            <a:ext cx="5915211" cy="1847166"/>
          </a:xfrm>
          <a:prstGeom prst="rect">
            <a:avLst/>
          </a:prstGeom>
        </p:spPr>
        <p:txBody>
          <a:bodyPr anchor="t" rtlCol="false" tIns="0" lIns="0" bIns="0" rIns="0">
            <a:spAutoFit/>
          </a:bodyPr>
          <a:lstStyle/>
          <a:p>
            <a:pPr algn="l">
              <a:lnSpc>
                <a:spcPts val="3698"/>
              </a:lnSpc>
            </a:pPr>
            <a:r>
              <a:rPr lang="en-US" sz="2641" b="true">
                <a:solidFill>
                  <a:srgbClr val="3428BA"/>
                </a:solidFill>
                <a:latin typeface="Canva Sans Bold"/>
                <a:ea typeface="Canva Sans Bold"/>
                <a:cs typeface="Canva Sans Bold"/>
                <a:sym typeface="Canva Sans Bold"/>
              </a:rPr>
              <a:t>Integrantes: Enrique Vargas</a:t>
            </a:r>
          </a:p>
          <a:p>
            <a:pPr algn="l">
              <a:lnSpc>
                <a:spcPts val="3698"/>
              </a:lnSpc>
            </a:pPr>
            <a:r>
              <a:rPr lang="en-US" sz="2641" b="true">
                <a:solidFill>
                  <a:srgbClr val="3428BA"/>
                </a:solidFill>
                <a:latin typeface="Canva Sans Bold"/>
                <a:ea typeface="Canva Sans Bold"/>
                <a:cs typeface="Canva Sans Bold"/>
                <a:sym typeface="Canva Sans Bold"/>
              </a:rPr>
              <a:t>                          Felipe Caceres</a:t>
            </a:r>
          </a:p>
          <a:p>
            <a:pPr algn="l">
              <a:lnSpc>
                <a:spcPts val="3698"/>
              </a:lnSpc>
            </a:pPr>
          </a:p>
          <a:p>
            <a:pPr algn="l">
              <a:lnSpc>
                <a:spcPts val="3698"/>
              </a:lnSpc>
              <a:spcBef>
                <a:spcPct val="0"/>
              </a:spcBef>
            </a:pPr>
          </a:p>
        </p:txBody>
      </p:sp>
      <p:sp>
        <p:nvSpPr>
          <p:cNvPr name="TextBox 22" id="22"/>
          <p:cNvSpPr txBox="true"/>
          <p:nvPr/>
        </p:nvSpPr>
        <p:spPr>
          <a:xfrm rot="0">
            <a:off x="120401" y="2556739"/>
            <a:ext cx="9464147" cy="2650471"/>
          </a:xfrm>
          <a:prstGeom prst="rect">
            <a:avLst/>
          </a:prstGeom>
        </p:spPr>
        <p:txBody>
          <a:bodyPr anchor="t" rtlCol="false" tIns="0" lIns="0" bIns="0" rIns="0">
            <a:spAutoFit/>
          </a:bodyPr>
          <a:lstStyle/>
          <a:p>
            <a:pPr algn="l">
              <a:lnSpc>
                <a:spcPts val="21789"/>
              </a:lnSpc>
              <a:spcBef>
                <a:spcPct val="0"/>
              </a:spcBef>
            </a:pPr>
            <a:r>
              <a:rPr lang="en-US" sz="15564">
                <a:solidFill>
                  <a:srgbClr val="FFFFFF"/>
                </a:solidFill>
                <a:latin typeface="Anton"/>
                <a:ea typeface="Anton"/>
                <a:cs typeface="Anton"/>
                <a:sym typeface="Anton"/>
              </a:rPr>
              <a:t>PCTWEEZERS</a:t>
            </a:r>
          </a:p>
        </p:txBody>
      </p:sp>
      <p:sp>
        <p:nvSpPr>
          <p:cNvPr name="Freeform 23" id="23"/>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4" id="24"/>
          <p:cNvSpPr txBox="true"/>
          <p:nvPr/>
        </p:nvSpPr>
        <p:spPr>
          <a:xfrm rot="0">
            <a:off x="2080449" y="7875790"/>
            <a:ext cx="5915211" cy="447189"/>
          </a:xfrm>
          <a:prstGeom prst="rect">
            <a:avLst/>
          </a:prstGeom>
        </p:spPr>
        <p:txBody>
          <a:bodyPr anchor="t" rtlCol="false" tIns="0" lIns="0" bIns="0" rIns="0">
            <a:spAutoFit/>
          </a:bodyPr>
          <a:lstStyle/>
          <a:p>
            <a:pPr algn="l">
              <a:lnSpc>
                <a:spcPts val="3698"/>
              </a:lnSpc>
              <a:spcBef>
                <a:spcPct val="0"/>
              </a:spcBef>
            </a:pPr>
            <a:r>
              <a:rPr lang="en-US" b="true" sz="2641">
                <a:solidFill>
                  <a:srgbClr val="3428BA"/>
                </a:solidFill>
                <a:latin typeface="Canva Sans Bold"/>
                <a:ea typeface="Canva Sans Bold"/>
                <a:cs typeface="Canva Sans Bold"/>
                <a:sym typeface="Canva Sans Bold"/>
              </a:rPr>
              <a:t>Sección: 002D</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a:off x="1665134" y="1142909"/>
            <a:ext cx="1210781" cy="0"/>
          </a:xfrm>
          <a:prstGeom prst="line">
            <a:avLst/>
          </a:prstGeom>
          <a:ln cap="flat" w="142875">
            <a:gradFill>
              <a:gsLst>
                <a:gs pos="0">
                  <a:srgbClr val="3428BA">
                    <a:alpha val="100000"/>
                  </a:srgbClr>
                </a:gs>
                <a:gs pos="100000">
                  <a:srgbClr val="5FA2DB">
                    <a:alpha val="100000"/>
                  </a:srgbClr>
                </a:gs>
              </a:gsLst>
              <a:lin ang="0"/>
            </a:gradFill>
            <a:prstDash val="solid"/>
            <a:headEnd type="none" len="sm" w="sm"/>
            <a:tailEnd type="none" len="sm" w="sm"/>
          </a:ln>
        </p:spPr>
      </p:sp>
      <p:grpSp>
        <p:nvGrpSpPr>
          <p:cNvPr name="Group 3" id="3"/>
          <p:cNvGrpSpPr/>
          <p:nvPr/>
        </p:nvGrpSpPr>
        <p:grpSpPr>
          <a:xfrm rot="0">
            <a:off x="507218" y="345860"/>
            <a:ext cx="1042965" cy="104296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788004" y="586554"/>
            <a:ext cx="481391" cy="484918"/>
          </a:xfrm>
          <a:custGeom>
            <a:avLst/>
            <a:gdLst/>
            <a:ahLst/>
            <a:cxnLst/>
            <a:rect r="r" b="b" t="t" l="l"/>
            <a:pathLst>
              <a:path h="484918" w="481391">
                <a:moveTo>
                  <a:pt x="0" y="0"/>
                </a:moveTo>
                <a:lnTo>
                  <a:pt x="481392" y="0"/>
                </a:lnTo>
                <a:lnTo>
                  <a:pt x="481392" y="484917"/>
                </a:lnTo>
                <a:lnTo>
                  <a:pt x="0" y="4849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5711291" y="-1022854"/>
            <a:ext cx="3578974" cy="357897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550182" y="1882704"/>
            <a:ext cx="8357021" cy="4282973"/>
          </a:xfrm>
          <a:custGeom>
            <a:avLst/>
            <a:gdLst/>
            <a:ahLst/>
            <a:cxnLst/>
            <a:rect r="r" b="b" t="t" l="l"/>
            <a:pathLst>
              <a:path h="4282973" w="8357021">
                <a:moveTo>
                  <a:pt x="0" y="0"/>
                </a:moveTo>
                <a:lnTo>
                  <a:pt x="8357021" y="0"/>
                </a:lnTo>
                <a:lnTo>
                  <a:pt x="8357021" y="4282973"/>
                </a:lnTo>
                <a:lnTo>
                  <a:pt x="0" y="4282973"/>
                </a:lnTo>
                <a:lnTo>
                  <a:pt x="0" y="0"/>
                </a:lnTo>
                <a:close/>
              </a:path>
            </a:pathLst>
          </a:custGeom>
          <a:blipFill>
            <a:blip r:embed="rId4"/>
            <a:stretch>
              <a:fillRect l="0" t="0" r="0" b="0"/>
            </a:stretch>
          </a:blipFill>
        </p:spPr>
      </p:sp>
      <p:sp>
        <p:nvSpPr>
          <p:cNvPr name="Freeform 11" id="11"/>
          <p:cNvSpPr/>
          <p:nvPr/>
        </p:nvSpPr>
        <p:spPr>
          <a:xfrm flipH="false" flipV="false" rot="0">
            <a:off x="10200417" y="2556120"/>
            <a:ext cx="7300360" cy="3714058"/>
          </a:xfrm>
          <a:custGeom>
            <a:avLst/>
            <a:gdLst/>
            <a:ahLst/>
            <a:cxnLst/>
            <a:rect r="r" b="b" t="t" l="l"/>
            <a:pathLst>
              <a:path h="3714058" w="7300360">
                <a:moveTo>
                  <a:pt x="0" y="0"/>
                </a:moveTo>
                <a:lnTo>
                  <a:pt x="7300361" y="0"/>
                </a:lnTo>
                <a:lnTo>
                  <a:pt x="7300361" y="3714058"/>
                </a:lnTo>
                <a:lnTo>
                  <a:pt x="0" y="3714058"/>
                </a:lnTo>
                <a:lnTo>
                  <a:pt x="0" y="0"/>
                </a:lnTo>
                <a:close/>
              </a:path>
            </a:pathLst>
          </a:custGeom>
          <a:blipFill>
            <a:blip r:embed="rId5"/>
            <a:stretch>
              <a:fillRect l="0" t="0" r="0" b="0"/>
            </a:stretch>
          </a:blipFill>
        </p:spPr>
      </p:sp>
      <p:sp>
        <p:nvSpPr>
          <p:cNvPr name="Freeform 12" id="12"/>
          <p:cNvSpPr/>
          <p:nvPr/>
        </p:nvSpPr>
        <p:spPr>
          <a:xfrm flipH="false" flipV="false" rot="0">
            <a:off x="10520010" y="6835649"/>
            <a:ext cx="6422309" cy="2849900"/>
          </a:xfrm>
          <a:custGeom>
            <a:avLst/>
            <a:gdLst/>
            <a:ahLst/>
            <a:cxnLst/>
            <a:rect r="r" b="b" t="t" l="l"/>
            <a:pathLst>
              <a:path h="2849900" w="6422309">
                <a:moveTo>
                  <a:pt x="0" y="0"/>
                </a:moveTo>
                <a:lnTo>
                  <a:pt x="6422309" y="0"/>
                </a:lnTo>
                <a:lnTo>
                  <a:pt x="6422309" y="2849900"/>
                </a:lnTo>
                <a:lnTo>
                  <a:pt x="0" y="2849900"/>
                </a:lnTo>
                <a:lnTo>
                  <a:pt x="0" y="0"/>
                </a:lnTo>
                <a:close/>
              </a:path>
            </a:pathLst>
          </a:custGeom>
          <a:blipFill>
            <a:blip r:embed="rId6"/>
            <a:stretch>
              <a:fillRect l="0" t="0" r="0" b="0"/>
            </a:stretch>
          </a:blipFill>
        </p:spPr>
      </p:sp>
      <p:sp>
        <p:nvSpPr>
          <p:cNvPr name="Freeform 13" id="13"/>
          <p:cNvSpPr/>
          <p:nvPr/>
        </p:nvSpPr>
        <p:spPr>
          <a:xfrm flipH="false" flipV="false" rot="0">
            <a:off x="2289494" y="6337127"/>
            <a:ext cx="7617709" cy="3846943"/>
          </a:xfrm>
          <a:custGeom>
            <a:avLst/>
            <a:gdLst/>
            <a:ahLst/>
            <a:cxnLst/>
            <a:rect r="r" b="b" t="t" l="l"/>
            <a:pathLst>
              <a:path h="3846943" w="7617709">
                <a:moveTo>
                  <a:pt x="0" y="0"/>
                </a:moveTo>
                <a:lnTo>
                  <a:pt x="7617709" y="0"/>
                </a:lnTo>
                <a:lnTo>
                  <a:pt x="7617709" y="3846943"/>
                </a:lnTo>
                <a:lnTo>
                  <a:pt x="0" y="3846943"/>
                </a:lnTo>
                <a:lnTo>
                  <a:pt x="0" y="0"/>
                </a:lnTo>
                <a:close/>
              </a:path>
            </a:pathLst>
          </a:custGeom>
          <a:blipFill>
            <a:blip r:embed="rId7"/>
            <a:stretch>
              <a:fillRect l="0" t="0" r="0" b="0"/>
            </a:stretch>
          </a:blipFill>
        </p:spPr>
      </p:sp>
      <p:sp>
        <p:nvSpPr>
          <p:cNvPr name="TextBox 14" id="14"/>
          <p:cNvSpPr txBox="true"/>
          <p:nvPr/>
        </p:nvSpPr>
        <p:spPr>
          <a:xfrm rot="0">
            <a:off x="6637764" y="272007"/>
            <a:ext cx="4738347" cy="1437004"/>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ea typeface="Anton"/>
                <a:cs typeface="Anton"/>
                <a:sym typeface="Anton"/>
              </a:rPr>
              <a:t>EVIDENCIAS</a:t>
            </a:r>
          </a:p>
        </p:txBody>
      </p:sp>
      <p:sp>
        <p:nvSpPr>
          <p:cNvPr name="TextBox 15" id="15"/>
          <p:cNvSpPr txBox="true"/>
          <p:nvPr/>
        </p:nvSpPr>
        <p:spPr>
          <a:xfrm rot="0">
            <a:off x="1665134" y="671123"/>
            <a:ext cx="1908999" cy="357709"/>
          </a:xfrm>
          <a:prstGeom prst="rect">
            <a:avLst/>
          </a:prstGeom>
        </p:spPr>
        <p:txBody>
          <a:bodyPr anchor="t" rtlCol="false" tIns="0" lIns="0" bIns="0" rIns="0">
            <a:spAutoFit/>
          </a:bodyPr>
          <a:lstStyle/>
          <a:p>
            <a:pPr algn="l">
              <a:lnSpc>
                <a:spcPts val="2858"/>
              </a:lnSpc>
              <a:spcBef>
                <a:spcPct val="0"/>
              </a:spcBef>
            </a:pPr>
            <a:r>
              <a:rPr lang="en-US" b="true" sz="2041">
                <a:solidFill>
                  <a:srgbClr val="3428BA"/>
                </a:solidFill>
                <a:latin typeface="Canva Sans Bold"/>
                <a:ea typeface="Canva Sans Bold"/>
                <a:cs typeface="Canva Sans Bold"/>
                <a:sym typeface="Canva Sans Bold"/>
              </a:rPr>
              <a:t>PCTweezers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742546"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979570" y="5269380"/>
            <a:ext cx="20392108" cy="3988752"/>
            <a:chOff x="0" y="0"/>
            <a:chExt cx="4860517" cy="950730"/>
          </a:xfrm>
        </p:grpSpPr>
        <p:sp>
          <p:nvSpPr>
            <p:cNvPr name="Freeform 4" id="4"/>
            <p:cNvSpPr/>
            <p:nvPr/>
          </p:nvSpPr>
          <p:spPr>
            <a:xfrm flipH="false" flipV="false" rot="0">
              <a:off x="0" y="0"/>
              <a:ext cx="4860517" cy="950730"/>
            </a:xfrm>
            <a:custGeom>
              <a:avLst/>
              <a:gdLst/>
              <a:ahLst/>
              <a:cxnLst/>
              <a:rect r="r" b="b" t="t" l="l"/>
              <a:pathLst>
                <a:path h="950730" w="4860517">
                  <a:moveTo>
                    <a:pt x="0" y="0"/>
                  </a:moveTo>
                  <a:lnTo>
                    <a:pt x="4860517" y="0"/>
                  </a:lnTo>
                  <a:lnTo>
                    <a:pt x="4860517" y="950730"/>
                  </a:lnTo>
                  <a:lnTo>
                    <a:pt x="0" y="950730"/>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4860517" cy="98883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733017" y="2427284"/>
            <a:ext cx="5077990" cy="507799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138572" y="1605667"/>
            <a:ext cx="2147544" cy="214754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6960004" y="1884691"/>
            <a:ext cx="481391" cy="484918"/>
          </a:xfrm>
          <a:custGeom>
            <a:avLst/>
            <a:gdLst/>
            <a:ahLst/>
            <a:cxnLst/>
            <a:rect r="r" b="b" t="t" l="l"/>
            <a:pathLst>
              <a:path h="484918" w="481391">
                <a:moveTo>
                  <a:pt x="0" y="0"/>
                </a:moveTo>
                <a:lnTo>
                  <a:pt x="481391" y="0"/>
                </a:lnTo>
                <a:lnTo>
                  <a:pt x="481391" y="484917"/>
                </a:lnTo>
                <a:lnTo>
                  <a:pt x="0" y="4849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6679217" y="2834119"/>
            <a:ext cx="8592580" cy="2435261"/>
          </a:xfrm>
          <a:prstGeom prst="rect">
            <a:avLst/>
          </a:prstGeom>
        </p:spPr>
        <p:txBody>
          <a:bodyPr anchor="t" rtlCol="false" tIns="0" lIns="0" bIns="0" rIns="0">
            <a:spAutoFit/>
          </a:bodyPr>
          <a:lstStyle/>
          <a:p>
            <a:pPr algn="l">
              <a:lnSpc>
                <a:spcPts val="19929"/>
              </a:lnSpc>
              <a:spcBef>
                <a:spcPct val="0"/>
              </a:spcBef>
            </a:pPr>
            <a:r>
              <a:rPr lang="en-US" sz="14235">
                <a:solidFill>
                  <a:srgbClr val="3428BA"/>
                </a:solidFill>
                <a:latin typeface="Anton"/>
                <a:ea typeface="Anton"/>
                <a:cs typeface="Anton"/>
                <a:sym typeface="Anton"/>
              </a:rPr>
              <a:t>CONCLUSION</a:t>
            </a:r>
          </a:p>
        </p:txBody>
      </p:sp>
      <p:sp>
        <p:nvSpPr>
          <p:cNvPr name="TextBox 14" id="14"/>
          <p:cNvSpPr txBox="true"/>
          <p:nvPr/>
        </p:nvSpPr>
        <p:spPr>
          <a:xfrm rot="0">
            <a:off x="6310503" y="6000440"/>
            <a:ext cx="11168210" cy="1263316"/>
          </a:xfrm>
          <a:prstGeom prst="rect">
            <a:avLst/>
          </a:prstGeom>
        </p:spPr>
        <p:txBody>
          <a:bodyPr anchor="t" rtlCol="false" tIns="0" lIns="0" bIns="0" rIns="0">
            <a:spAutoFit/>
          </a:bodyPr>
          <a:lstStyle/>
          <a:p>
            <a:pPr algn="l">
              <a:lnSpc>
                <a:spcPts val="3343"/>
              </a:lnSpc>
              <a:spcBef>
                <a:spcPct val="0"/>
              </a:spcBef>
            </a:pPr>
            <a:r>
              <a:rPr lang="en-US" sz="2388">
                <a:solidFill>
                  <a:srgbClr val="FFFFFF"/>
                </a:solidFill>
                <a:latin typeface="Poppins"/>
                <a:ea typeface="Poppins"/>
                <a:cs typeface="Poppins"/>
                <a:sym typeface="Poppins"/>
              </a:rPr>
              <a:t>ha sido una experiencia de aprendizaje valiosa.  Hemos vinculado el proyecto con las habilidades necesarias para nuestra carrera y con nuestros intereses personales.</a:t>
            </a:r>
          </a:p>
        </p:txBody>
      </p:sp>
      <p:grpSp>
        <p:nvGrpSpPr>
          <p:cNvPr name="Group 15" id="15"/>
          <p:cNvGrpSpPr/>
          <p:nvPr/>
        </p:nvGrpSpPr>
        <p:grpSpPr>
          <a:xfrm rot="0">
            <a:off x="6679217" y="1636475"/>
            <a:ext cx="1042965" cy="1042965"/>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6960004" y="1915498"/>
            <a:ext cx="481391" cy="484918"/>
          </a:xfrm>
          <a:custGeom>
            <a:avLst/>
            <a:gdLst/>
            <a:ahLst/>
            <a:cxnLst/>
            <a:rect r="r" b="b" t="t" l="l"/>
            <a:pathLst>
              <a:path h="484918" w="481391">
                <a:moveTo>
                  <a:pt x="0" y="0"/>
                </a:moveTo>
                <a:lnTo>
                  <a:pt x="481391" y="0"/>
                </a:lnTo>
                <a:lnTo>
                  <a:pt x="481391" y="484918"/>
                </a:lnTo>
                <a:lnTo>
                  <a:pt x="0" y="4849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7791276" y="1978562"/>
            <a:ext cx="1908999" cy="357742"/>
          </a:xfrm>
          <a:prstGeom prst="rect">
            <a:avLst/>
          </a:prstGeom>
        </p:spPr>
        <p:txBody>
          <a:bodyPr anchor="t" rtlCol="false" tIns="0" lIns="0" bIns="0" rIns="0">
            <a:spAutoFit/>
          </a:bodyPr>
          <a:lstStyle/>
          <a:p>
            <a:pPr algn="l">
              <a:lnSpc>
                <a:spcPts val="2858"/>
              </a:lnSpc>
              <a:spcBef>
                <a:spcPct val="0"/>
              </a:spcBef>
            </a:pPr>
            <a:r>
              <a:rPr lang="en-US" b="true" sz="2041">
                <a:solidFill>
                  <a:srgbClr val="3428BA"/>
                </a:solidFill>
                <a:latin typeface="Canva Sans Bold"/>
                <a:ea typeface="Canva Sans Bold"/>
                <a:cs typeface="Canva Sans Bold"/>
                <a:sym typeface="Canva Sans Bold"/>
              </a:rPr>
              <a:t>PCTweezers</a:t>
            </a:r>
          </a:p>
        </p:txBody>
      </p:sp>
      <p:sp>
        <p:nvSpPr>
          <p:cNvPr name="Freeform 20" id="20"/>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611790" y="573662"/>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46137" y="3736978"/>
            <a:ext cx="10827637" cy="1962678"/>
            <a:chOff x="0" y="0"/>
            <a:chExt cx="2580798" cy="467810"/>
          </a:xfrm>
        </p:grpSpPr>
        <p:sp>
          <p:nvSpPr>
            <p:cNvPr name="Freeform 4" id="4"/>
            <p:cNvSpPr/>
            <p:nvPr/>
          </p:nvSpPr>
          <p:spPr>
            <a:xfrm flipH="false" flipV="false" rot="0">
              <a:off x="0" y="0"/>
              <a:ext cx="2580798" cy="467810"/>
            </a:xfrm>
            <a:custGeom>
              <a:avLst/>
              <a:gdLst/>
              <a:ahLst/>
              <a:cxnLst/>
              <a:rect r="r" b="b" t="t" l="l"/>
              <a:pathLst>
                <a:path h="467810" w="2580798">
                  <a:moveTo>
                    <a:pt x="0" y="0"/>
                  </a:moveTo>
                  <a:lnTo>
                    <a:pt x="2580798" y="0"/>
                  </a:lnTo>
                  <a:lnTo>
                    <a:pt x="2580798" y="467810"/>
                  </a:lnTo>
                  <a:lnTo>
                    <a:pt x="0" y="467810"/>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2580798" cy="505910"/>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flipV="true">
            <a:off x="2824553" y="6387933"/>
            <a:ext cx="2134301" cy="0"/>
          </a:xfrm>
          <a:prstGeom prst="line">
            <a:avLst/>
          </a:prstGeom>
          <a:ln cap="flat" w="142875">
            <a:gradFill>
              <a:gsLst>
                <a:gs pos="0">
                  <a:srgbClr val="795AC6">
                    <a:alpha val="4500"/>
                  </a:srgbClr>
                </a:gs>
                <a:gs pos="100000">
                  <a:srgbClr val="5540FF">
                    <a:alpha val="100000"/>
                  </a:srgbClr>
                </a:gs>
              </a:gsLst>
              <a:lin ang="0"/>
            </a:gradFill>
            <a:prstDash val="solid"/>
            <a:headEnd type="none" len="sm" w="sm"/>
            <a:tailEnd type="none" len="sm" w="sm"/>
          </a:ln>
        </p:spPr>
      </p:sp>
      <p:grpSp>
        <p:nvGrpSpPr>
          <p:cNvPr name="Group 7" id="7"/>
          <p:cNvGrpSpPr/>
          <p:nvPr/>
        </p:nvGrpSpPr>
        <p:grpSpPr>
          <a:xfrm rot="0">
            <a:off x="2724716" y="666029"/>
            <a:ext cx="1042965" cy="104296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3043965" y="945052"/>
            <a:ext cx="481391" cy="484918"/>
          </a:xfrm>
          <a:custGeom>
            <a:avLst/>
            <a:gdLst/>
            <a:ahLst/>
            <a:cxnLst/>
            <a:rect r="r" b="b" t="t" l="l"/>
            <a:pathLst>
              <a:path h="484918" w="481391">
                <a:moveTo>
                  <a:pt x="0" y="0"/>
                </a:moveTo>
                <a:lnTo>
                  <a:pt x="481392" y="0"/>
                </a:lnTo>
                <a:lnTo>
                  <a:pt x="481392" y="484918"/>
                </a:lnTo>
                <a:lnTo>
                  <a:pt x="0" y="4849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15020109" y="2605709"/>
            <a:ext cx="5077990" cy="507799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pic>
        <p:nvPicPr>
          <p:cNvPr name="Picture 14" id="14"/>
          <p:cNvPicPr>
            <a:picLocks noChangeAspect="true"/>
          </p:cNvPicPr>
          <p:nvPr/>
        </p:nvPicPr>
        <p:blipFill>
          <a:blip r:embed="rId6"/>
          <a:srcRect l="0" t="0" r="0" b="0"/>
          <a:stretch>
            <a:fillRect/>
          </a:stretch>
        </p:blipFill>
        <p:spPr>
          <a:xfrm flipH="true" flipV="false" rot="0">
            <a:off x="14221701" y="392517"/>
            <a:ext cx="3958208" cy="1899940"/>
          </a:xfrm>
          <a:prstGeom prst="rect">
            <a:avLst/>
          </a:prstGeom>
        </p:spPr>
      </p:pic>
      <p:pic>
        <p:nvPicPr>
          <p:cNvPr name="Picture 15" id="15"/>
          <p:cNvPicPr>
            <a:picLocks noChangeAspect="true"/>
          </p:cNvPicPr>
          <p:nvPr/>
        </p:nvPicPr>
        <p:blipFill>
          <a:blip r:embed="rId6"/>
          <a:srcRect l="0" t="0" r="0" b="0"/>
          <a:stretch>
            <a:fillRect/>
          </a:stretch>
        </p:blipFill>
        <p:spPr>
          <a:xfrm flipH="true" flipV="false" rot="91958">
            <a:off x="15938961" y="8731663"/>
            <a:ext cx="3240285" cy="1555337"/>
          </a:xfrm>
          <a:prstGeom prst="rect">
            <a:avLst/>
          </a:prstGeom>
        </p:spPr>
      </p:pic>
      <p:sp>
        <p:nvSpPr>
          <p:cNvPr name="Freeform 16" id="16"/>
          <p:cNvSpPr/>
          <p:nvPr/>
        </p:nvSpPr>
        <p:spPr>
          <a:xfrm flipH="false" flipV="false" rot="0">
            <a:off x="2824553" y="9038887"/>
            <a:ext cx="438826" cy="438826"/>
          </a:xfrm>
          <a:custGeom>
            <a:avLst/>
            <a:gdLst/>
            <a:ahLst/>
            <a:cxnLst/>
            <a:rect r="r" b="b" t="t" l="l"/>
            <a:pathLst>
              <a:path h="438826" w="438826">
                <a:moveTo>
                  <a:pt x="0" y="0"/>
                </a:moveTo>
                <a:lnTo>
                  <a:pt x="438825" y="0"/>
                </a:lnTo>
                <a:lnTo>
                  <a:pt x="438825" y="438826"/>
                </a:lnTo>
                <a:lnTo>
                  <a:pt x="0" y="4388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10385493" y="1218733"/>
            <a:ext cx="6317174" cy="4461504"/>
          </a:xfrm>
          <a:custGeom>
            <a:avLst/>
            <a:gdLst/>
            <a:ahLst/>
            <a:cxnLst/>
            <a:rect r="r" b="b" t="t" l="l"/>
            <a:pathLst>
              <a:path h="4461504" w="6317174">
                <a:moveTo>
                  <a:pt x="0" y="0"/>
                </a:moveTo>
                <a:lnTo>
                  <a:pt x="6317175" y="0"/>
                </a:lnTo>
                <a:lnTo>
                  <a:pt x="6317175" y="4461505"/>
                </a:lnTo>
                <a:lnTo>
                  <a:pt x="0" y="4461505"/>
                </a:lnTo>
                <a:lnTo>
                  <a:pt x="0" y="0"/>
                </a:lnTo>
                <a:close/>
              </a:path>
            </a:pathLst>
          </a:custGeom>
          <a:blipFill>
            <a:blip r:embed="rId9"/>
            <a:stretch>
              <a:fillRect l="0" t="0" r="0" b="0"/>
            </a:stretch>
          </a:blipFill>
        </p:spPr>
      </p:sp>
      <p:sp>
        <p:nvSpPr>
          <p:cNvPr name="TextBox 18" id="18"/>
          <p:cNvSpPr txBox="true"/>
          <p:nvPr/>
        </p:nvSpPr>
        <p:spPr>
          <a:xfrm rot="0">
            <a:off x="1364345" y="2804834"/>
            <a:ext cx="8020227" cy="932144"/>
          </a:xfrm>
          <a:prstGeom prst="rect">
            <a:avLst/>
          </a:prstGeom>
        </p:spPr>
        <p:txBody>
          <a:bodyPr anchor="t" rtlCol="false" tIns="0" lIns="0" bIns="0" rIns="0">
            <a:spAutoFit/>
          </a:bodyPr>
          <a:lstStyle/>
          <a:p>
            <a:pPr algn="l">
              <a:lnSpc>
                <a:spcPts val="7124"/>
              </a:lnSpc>
            </a:pPr>
            <a:r>
              <a:rPr lang="en-US" sz="7053">
                <a:solidFill>
                  <a:srgbClr val="3428BA"/>
                </a:solidFill>
                <a:latin typeface="Anton"/>
                <a:ea typeface="Anton"/>
                <a:cs typeface="Anton"/>
                <a:sym typeface="Anton"/>
              </a:rPr>
              <a:t>PROBLEMATICA DEL</a:t>
            </a:r>
          </a:p>
        </p:txBody>
      </p:sp>
      <p:sp>
        <p:nvSpPr>
          <p:cNvPr name="TextBox 19" id="19"/>
          <p:cNvSpPr txBox="true"/>
          <p:nvPr/>
        </p:nvSpPr>
        <p:spPr>
          <a:xfrm rot="0">
            <a:off x="1133901" y="3965578"/>
            <a:ext cx="6524717" cy="1714660"/>
          </a:xfrm>
          <a:prstGeom prst="rect">
            <a:avLst/>
          </a:prstGeom>
        </p:spPr>
        <p:txBody>
          <a:bodyPr anchor="t" rtlCol="false" tIns="0" lIns="0" bIns="0" rIns="0">
            <a:spAutoFit/>
          </a:bodyPr>
          <a:lstStyle/>
          <a:p>
            <a:pPr algn="l">
              <a:lnSpc>
                <a:spcPts val="12880"/>
              </a:lnSpc>
            </a:pPr>
            <a:r>
              <a:rPr lang="en-US" sz="12752">
                <a:solidFill>
                  <a:srgbClr val="FFFFFF"/>
                </a:solidFill>
                <a:latin typeface="Anton"/>
                <a:ea typeface="Anton"/>
                <a:cs typeface="Anton"/>
                <a:sym typeface="Anton"/>
              </a:rPr>
              <a:t>PROYECTO</a:t>
            </a:r>
          </a:p>
        </p:txBody>
      </p:sp>
      <p:sp>
        <p:nvSpPr>
          <p:cNvPr name="TextBox 20" id="20"/>
          <p:cNvSpPr txBox="true"/>
          <p:nvPr/>
        </p:nvSpPr>
        <p:spPr>
          <a:xfrm rot="0">
            <a:off x="3784861" y="984910"/>
            <a:ext cx="1908999" cy="357709"/>
          </a:xfrm>
          <a:prstGeom prst="rect">
            <a:avLst/>
          </a:prstGeom>
        </p:spPr>
        <p:txBody>
          <a:bodyPr anchor="t" rtlCol="false" tIns="0" lIns="0" bIns="0" rIns="0">
            <a:spAutoFit/>
          </a:bodyPr>
          <a:lstStyle/>
          <a:p>
            <a:pPr algn="l">
              <a:lnSpc>
                <a:spcPts val="2858"/>
              </a:lnSpc>
              <a:spcBef>
                <a:spcPct val="0"/>
              </a:spcBef>
            </a:pPr>
            <a:r>
              <a:rPr lang="en-US" b="true" sz="2041">
                <a:solidFill>
                  <a:srgbClr val="3428BA"/>
                </a:solidFill>
                <a:latin typeface="Canva Sans Bold"/>
                <a:ea typeface="Canva Sans Bold"/>
                <a:cs typeface="Canva Sans Bold"/>
                <a:sym typeface="Canva Sans Bold"/>
              </a:rPr>
              <a:t>PCTweezers</a:t>
            </a:r>
          </a:p>
        </p:txBody>
      </p:sp>
      <p:sp>
        <p:nvSpPr>
          <p:cNvPr name="TextBox 21" id="21"/>
          <p:cNvSpPr txBox="true"/>
          <p:nvPr/>
        </p:nvSpPr>
        <p:spPr>
          <a:xfrm rot="0">
            <a:off x="9384573" y="6696436"/>
            <a:ext cx="7874727" cy="2166518"/>
          </a:xfrm>
          <a:prstGeom prst="rect">
            <a:avLst/>
          </a:prstGeom>
        </p:spPr>
        <p:txBody>
          <a:bodyPr anchor="t" rtlCol="false" tIns="0" lIns="0" bIns="0" rIns="0">
            <a:spAutoFit/>
          </a:bodyPr>
          <a:lstStyle/>
          <a:p>
            <a:pPr algn="ctr">
              <a:lnSpc>
                <a:spcPts val="3481"/>
              </a:lnSpc>
              <a:spcBef>
                <a:spcPct val="0"/>
              </a:spcBef>
            </a:pPr>
            <a:r>
              <a:rPr lang="en-US" sz="2486">
                <a:solidFill>
                  <a:srgbClr val="000000"/>
                </a:solidFill>
                <a:latin typeface="Poppins"/>
                <a:ea typeface="Poppins"/>
                <a:cs typeface="Poppins"/>
                <a:sym typeface="Poppins"/>
              </a:rPr>
              <a:t>El proyecto se llama 'PCTweezers' y tiene como objetivo desarrollar una pagina web que conecte a los usuarios con técnicos de reparación de computadoras cercanos a su comuna y bien valorados. </a:t>
            </a:r>
          </a:p>
        </p:txBody>
      </p:sp>
      <p:sp>
        <p:nvSpPr>
          <p:cNvPr name="TextBox 22" id="22"/>
          <p:cNvSpPr txBox="true"/>
          <p:nvPr/>
        </p:nvSpPr>
        <p:spPr>
          <a:xfrm rot="0">
            <a:off x="428156" y="6858160"/>
            <a:ext cx="7230462" cy="1437004"/>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ea typeface="Anton"/>
                <a:cs typeface="Anton"/>
                <a:sym typeface="Anton"/>
              </a:rPr>
              <a:t>SOLUCION</a:t>
            </a:r>
          </a:p>
        </p:txBody>
      </p:sp>
      <p:sp>
        <p:nvSpPr>
          <p:cNvPr name="TextBox 23" id="23"/>
          <p:cNvSpPr txBox="true"/>
          <p:nvPr/>
        </p:nvSpPr>
        <p:spPr>
          <a:xfrm rot="0">
            <a:off x="17559104" y="8953162"/>
            <a:ext cx="156647" cy="778961"/>
          </a:xfrm>
          <a:prstGeom prst="rect">
            <a:avLst/>
          </a:prstGeom>
        </p:spPr>
        <p:txBody>
          <a:bodyPr anchor="t" rtlCol="false" tIns="0" lIns="0" bIns="0" rIns="0">
            <a:spAutoFit/>
          </a:bodyPr>
          <a:lstStyle/>
          <a:p>
            <a:pPr algn="ctr">
              <a:lnSpc>
                <a:spcPts val="6467"/>
              </a:lnSpc>
              <a:spcBef>
                <a:spcPct val="0"/>
              </a:spcBef>
            </a:pPr>
            <a:r>
              <a:rPr lang="en-US" sz="4619">
                <a:solidFill>
                  <a:srgbClr val="000000"/>
                </a:solidFill>
                <a:latin typeface="Canva Sans"/>
                <a:ea typeface="Canva Sans"/>
                <a:cs typeface="Canva Sans"/>
                <a:sym typeface="Canva Sans"/>
              </a:rPr>
              <a:t>i</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607592" y="3661805"/>
            <a:ext cx="22247141" cy="1298716"/>
            <a:chOff x="0" y="0"/>
            <a:chExt cx="5302669" cy="309553"/>
          </a:xfrm>
        </p:grpSpPr>
        <p:sp>
          <p:nvSpPr>
            <p:cNvPr name="Freeform 3" id="3"/>
            <p:cNvSpPr/>
            <p:nvPr/>
          </p:nvSpPr>
          <p:spPr>
            <a:xfrm flipH="false" flipV="false" rot="0">
              <a:off x="0" y="0"/>
              <a:ext cx="5302669" cy="309553"/>
            </a:xfrm>
            <a:custGeom>
              <a:avLst/>
              <a:gdLst/>
              <a:ahLst/>
              <a:cxnLst/>
              <a:rect r="r" b="b" t="t" l="l"/>
              <a:pathLst>
                <a:path h="309553" w="5302669">
                  <a:moveTo>
                    <a:pt x="0" y="0"/>
                  </a:moveTo>
                  <a:lnTo>
                    <a:pt x="5302669" y="0"/>
                  </a:lnTo>
                  <a:lnTo>
                    <a:pt x="5302669" y="309553"/>
                  </a:lnTo>
                  <a:lnTo>
                    <a:pt x="0" y="309553"/>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5302669" cy="34765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pic>
        <p:nvPicPr>
          <p:cNvPr name="Picture 6" id="6"/>
          <p:cNvPicPr>
            <a:picLocks noChangeAspect="true"/>
          </p:cNvPicPr>
          <p:nvPr/>
        </p:nvPicPr>
        <p:blipFill>
          <a:blip r:embed="rId4"/>
          <a:srcRect l="0" t="0" r="0" b="0"/>
          <a:stretch>
            <a:fillRect/>
          </a:stretch>
        </p:blipFill>
        <p:spPr>
          <a:xfrm flipH="false" flipV="false" rot="0">
            <a:off x="1213069" y="1938953"/>
            <a:ext cx="4712027" cy="6119516"/>
          </a:xfrm>
          <a:prstGeom prst="rect">
            <a:avLst/>
          </a:prstGeom>
        </p:spPr>
      </p:pic>
      <p:grpSp>
        <p:nvGrpSpPr>
          <p:cNvPr name="Group 7" id="7"/>
          <p:cNvGrpSpPr/>
          <p:nvPr/>
        </p:nvGrpSpPr>
        <p:grpSpPr>
          <a:xfrm rot="0">
            <a:off x="10113753" y="870545"/>
            <a:ext cx="1042965" cy="104296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0394540" y="1149568"/>
            <a:ext cx="481391" cy="484918"/>
          </a:xfrm>
          <a:custGeom>
            <a:avLst/>
            <a:gdLst/>
            <a:ahLst/>
            <a:cxnLst/>
            <a:rect r="r" b="b" t="t" l="l"/>
            <a:pathLst>
              <a:path h="484918" w="481391">
                <a:moveTo>
                  <a:pt x="0" y="0"/>
                </a:moveTo>
                <a:lnTo>
                  <a:pt x="481391" y="0"/>
                </a:lnTo>
                <a:lnTo>
                  <a:pt x="481391" y="484918"/>
                </a:lnTo>
                <a:lnTo>
                  <a:pt x="0" y="4849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11225812" y="1212632"/>
            <a:ext cx="1908999" cy="357577"/>
          </a:xfrm>
          <a:prstGeom prst="rect">
            <a:avLst/>
          </a:prstGeom>
        </p:spPr>
        <p:txBody>
          <a:bodyPr anchor="t" rtlCol="false" tIns="0" lIns="0" bIns="0" rIns="0">
            <a:spAutoFit/>
          </a:bodyPr>
          <a:lstStyle/>
          <a:p>
            <a:pPr algn="l">
              <a:lnSpc>
                <a:spcPts val="2858"/>
              </a:lnSpc>
              <a:spcBef>
                <a:spcPct val="0"/>
              </a:spcBef>
            </a:pPr>
            <a:r>
              <a:rPr lang="en-US" b="true" sz="2041">
                <a:solidFill>
                  <a:srgbClr val="3428BA"/>
                </a:solidFill>
                <a:latin typeface="Canva Sans Bold"/>
                <a:ea typeface="Canva Sans Bold"/>
                <a:cs typeface="Canva Sans Bold"/>
                <a:sym typeface="Canva Sans Bold"/>
              </a:rPr>
              <a:t>PCTwizzers</a:t>
            </a:r>
          </a:p>
        </p:txBody>
      </p:sp>
      <p:sp>
        <p:nvSpPr>
          <p:cNvPr name="TextBox 13" id="13"/>
          <p:cNvSpPr txBox="true"/>
          <p:nvPr/>
        </p:nvSpPr>
        <p:spPr>
          <a:xfrm rot="0">
            <a:off x="10054361" y="2448814"/>
            <a:ext cx="6700964" cy="1263833"/>
          </a:xfrm>
          <a:prstGeom prst="rect">
            <a:avLst/>
          </a:prstGeom>
        </p:spPr>
        <p:txBody>
          <a:bodyPr anchor="t" rtlCol="false" tIns="0" lIns="0" bIns="0" rIns="0">
            <a:spAutoFit/>
          </a:bodyPr>
          <a:lstStyle/>
          <a:p>
            <a:pPr algn="l">
              <a:lnSpc>
                <a:spcPts val="9894"/>
              </a:lnSpc>
            </a:pPr>
            <a:r>
              <a:rPr lang="en-US" sz="8913">
                <a:solidFill>
                  <a:srgbClr val="3428BA"/>
                </a:solidFill>
                <a:latin typeface="Anton"/>
                <a:ea typeface="Anton"/>
                <a:cs typeface="Anton"/>
                <a:sym typeface="Anton"/>
              </a:rPr>
              <a:t>OBJETIVOS DEL </a:t>
            </a:r>
          </a:p>
        </p:txBody>
      </p:sp>
      <p:sp>
        <p:nvSpPr>
          <p:cNvPr name="TextBox 14" id="14"/>
          <p:cNvSpPr txBox="true"/>
          <p:nvPr/>
        </p:nvSpPr>
        <p:spPr>
          <a:xfrm rot="0">
            <a:off x="10086934" y="3747530"/>
            <a:ext cx="6700964" cy="1263833"/>
          </a:xfrm>
          <a:prstGeom prst="rect">
            <a:avLst/>
          </a:prstGeom>
        </p:spPr>
        <p:txBody>
          <a:bodyPr anchor="t" rtlCol="false" tIns="0" lIns="0" bIns="0" rIns="0">
            <a:spAutoFit/>
          </a:bodyPr>
          <a:lstStyle/>
          <a:p>
            <a:pPr algn="l">
              <a:lnSpc>
                <a:spcPts val="9894"/>
              </a:lnSpc>
            </a:pPr>
            <a:r>
              <a:rPr lang="en-US" sz="8913">
                <a:solidFill>
                  <a:srgbClr val="FFFFFF"/>
                </a:solidFill>
                <a:latin typeface="Anton"/>
                <a:ea typeface="Anton"/>
                <a:cs typeface="Anton"/>
                <a:sym typeface="Anton"/>
              </a:rPr>
              <a:t>PROYECTO</a:t>
            </a:r>
          </a:p>
        </p:txBody>
      </p:sp>
      <p:sp>
        <p:nvSpPr>
          <p:cNvPr name="TextBox 15" id="15"/>
          <p:cNvSpPr txBox="true"/>
          <p:nvPr/>
        </p:nvSpPr>
        <p:spPr>
          <a:xfrm rot="0">
            <a:off x="10086934" y="5494239"/>
            <a:ext cx="6793161" cy="2678051"/>
          </a:xfrm>
          <a:prstGeom prst="rect">
            <a:avLst/>
          </a:prstGeom>
        </p:spPr>
        <p:txBody>
          <a:bodyPr anchor="t" rtlCol="false" tIns="0" lIns="0" bIns="0" rIns="0">
            <a:spAutoFit/>
          </a:bodyPr>
          <a:lstStyle/>
          <a:p>
            <a:pPr algn="l">
              <a:lnSpc>
                <a:spcPts val="3065"/>
              </a:lnSpc>
              <a:spcBef>
                <a:spcPct val="0"/>
              </a:spcBef>
            </a:pPr>
            <a:r>
              <a:rPr lang="en-US" sz="2189">
                <a:solidFill>
                  <a:srgbClr val="000000"/>
                </a:solidFill>
                <a:latin typeface="Poppins"/>
                <a:ea typeface="Poppins"/>
                <a:cs typeface="Poppins"/>
                <a:sym typeface="Poppins"/>
              </a:rPr>
              <a:t>Nuestro objetivo general es desarrollar una pagina web que permita conectar usuarios con técnicos de computadora. Los objetivos específicos son tener registrado a un técnico en cada comuna que estamos presente (sector poniente de Santiago). Además tener registrado 3 citas en el sistema.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7833771" y="1873598"/>
            <a:ext cx="7086600" cy="3059051"/>
          </a:xfrm>
          <a:prstGeom prst="rect">
            <a:avLst/>
          </a:prstGeom>
        </p:spPr>
        <p:txBody>
          <a:bodyPr anchor="t" rtlCol="false" tIns="0" lIns="0" bIns="0" rIns="0">
            <a:spAutoFit/>
          </a:bodyPr>
          <a:lstStyle/>
          <a:p>
            <a:pPr algn="l" marL="0" indent="0" lvl="0">
              <a:lnSpc>
                <a:spcPts val="3065"/>
              </a:lnSpc>
              <a:spcBef>
                <a:spcPct val="0"/>
              </a:spcBef>
            </a:pPr>
            <a:r>
              <a:rPr lang="en-US" sz="2189" strike="noStrike" u="none">
                <a:solidFill>
                  <a:srgbClr val="000000"/>
                </a:solidFill>
                <a:latin typeface="Poppins"/>
                <a:ea typeface="Poppins"/>
                <a:cs typeface="Poppins"/>
                <a:sym typeface="Poppins"/>
              </a:rPr>
              <a:t>El proyecto es relevante porque mejora la accesibilidad y la calidad en los servicios técnicos, lo que tiene un impacto positivo tanto para los usuarios como para los técnicos en nuestra área. Está alineado con nuestras competencias profesionales, como el desarrollo de software y la gestión de proyectos.</a:t>
            </a:r>
          </a:p>
          <a:p>
            <a:pPr algn="l" marL="0" indent="0" lvl="0">
              <a:lnSpc>
                <a:spcPts val="3065"/>
              </a:lnSpc>
              <a:spcBef>
                <a:spcPct val="0"/>
              </a:spcBef>
            </a:pPr>
          </a:p>
        </p:txBody>
      </p:sp>
      <p:sp>
        <p:nvSpPr>
          <p:cNvPr name="TextBox 3" id="3"/>
          <p:cNvSpPr txBox="true"/>
          <p:nvPr/>
        </p:nvSpPr>
        <p:spPr>
          <a:xfrm rot="0">
            <a:off x="542627" y="2019719"/>
            <a:ext cx="6145208" cy="2987602"/>
          </a:xfrm>
          <a:prstGeom prst="rect">
            <a:avLst/>
          </a:prstGeom>
        </p:spPr>
        <p:txBody>
          <a:bodyPr anchor="t" rtlCol="false" tIns="0" lIns="0" bIns="0" rIns="0">
            <a:spAutoFit/>
          </a:bodyPr>
          <a:lstStyle/>
          <a:p>
            <a:pPr algn="ctr">
              <a:lnSpc>
                <a:spcPts val="12012"/>
              </a:lnSpc>
            </a:pPr>
            <a:r>
              <a:rPr lang="en-US" sz="8580">
                <a:solidFill>
                  <a:srgbClr val="3428BA"/>
                </a:solidFill>
                <a:latin typeface="Anton"/>
                <a:ea typeface="Anton"/>
                <a:cs typeface="Anton"/>
                <a:sym typeface="Anton"/>
              </a:rPr>
              <a:t>RELEVANCIA </a:t>
            </a:r>
          </a:p>
          <a:p>
            <a:pPr algn="ctr">
              <a:lnSpc>
                <a:spcPts val="12012"/>
              </a:lnSpc>
              <a:spcBef>
                <a:spcPct val="0"/>
              </a:spcBef>
            </a:pPr>
          </a:p>
        </p:txBody>
      </p:sp>
      <p:sp>
        <p:nvSpPr>
          <p:cNvPr name="TextBox 4" id="4"/>
          <p:cNvSpPr txBox="true"/>
          <p:nvPr/>
        </p:nvSpPr>
        <p:spPr>
          <a:xfrm rot="0">
            <a:off x="0" y="5723849"/>
            <a:ext cx="7230462" cy="1437004"/>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ea typeface="Anton"/>
                <a:cs typeface="Anton"/>
                <a:sym typeface="Anton"/>
              </a:rPr>
              <a:t>METODOLOGIA</a:t>
            </a:r>
          </a:p>
        </p:txBody>
      </p:sp>
      <p:sp>
        <p:nvSpPr>
          <p:cNvPr name="TextBox 5" id="5"/>
          <p:cNvSpPr txBox="true"/>
          <p:nvPr/>
        </p:nvSpPr>
        <p:spPr>
          <a:xfrm rot="0">
            <a:off x="7561158" y="5819099"/>
            <a:ext cx="6616157" cy="1535051"/>
          </a:xfrm>
          <a:prstGeom prst="rect">
            <a:avLst/>
          </a:prstGeom>
        </p:spPr>
        <p:txBody>
          <a:bodyPr anchor="t" rtlCol="false" tIns="0" lIns="0" bIns="0" rIns="0">
            <a:spAutoFit/>
          </a:bodyPr>
          <a:lstStyle/>
          <a:p>
            <a:pPr algn="l" marL="0" indent="0" lvl="0">
              <a:lnSpc>
                <a:spcPts val="3065"/>
              </a:lnSpc>
              <a:spcBef>
                <a:spcPct val="0"/>
              </a:spcBef>
            </a:pPr>
            <a:r>
              <a:rPr lang="en-US" sz="2189" strike="noStrike" u="none">
                <a:solidFill>
                  <a:srgbClr val="000000"/>
                </a:solidFill>
                <a:latin typeface="Poppins"/>
                <a:ea typeface="Poppins"/>
                <a:cs typeface="Poppins"/>
                <a:sym typeface="Poppins"/>
              </a:rPr>
              <a:t>Hemos adoptado la metodología ágil Scrum. Esto nos permite trabajar en ciclos cortos, obtener retroalimentación continua y ajustar el desarrollo según sea necesario.</a:t>
            </a:r>
          </a:p>
        </p:txBody>
      </p:sp>
      <p:sp>
        <p:nvSpPr>
          <p:cNvPr name="Freeform 6" id="6"/>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4742219" y="5885774"/>
            <a:ext cx="2517081" cy="2517081"/>
          </a:xfrm>
          <a:custGeom>
            <a:avLst/>
            <a:gdLst/>
            <a:ahLst/>
            <a:cxnLst/>
            <a:rect r="r" b="b" t="t" l="l"/>
            <a:pathLst>
              <a:path h="2517081" w="2517081">
                <a:moveTo>
                  <a:pt x="0" y="0"/>
                </a:moveTo>
                <a:lnTo>
                  <a:pt x="2517081" y="0"/>
                </a:lnTo>
                <a:lnTo>
                  <a:pt x="2517081" y="2517081"/>
                </a:lnTo>
                <a:lnTo>
                  <a:pt x="0" y="25170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1028700" y="260226"/>
            <a:ext cx="1042965" cy="104296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309487" y="539249"/>
            <a:ext cx="481391" cy="484918"/>
          </a:xfrm>
          <a:custGeom>
            <a:avLst/>
            <a:gdLst/>
            <a:ahLst/>
            <a:cxnLst/>
            <a:rect r="r" b="b" t="t" l="l"/>
            <a:pathLst>
              <a:path h="484918" w="481391">
                <a:moveTo>
                  <a:pt x="0" y="0"/>
                </a:moveTo>
                <a:lnTo>
                  <a:pt x="481391" y="0"/>
                </a:lnTo>
                <a:lnTo>
                  <a:pt x="481391" y="484918"/>
                </a:lnTo>
                <a:lnTo>
                  <a:pt x="0" y="4849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2140759" y="602314"/>
            <a:ext cx="1908999" cy="357742"/>
          </a:xfrm>
          <a:prstGeom prst="rect">
            <a:avLst/>
          </a:prstGeom>
        </p:spPr>
        <p:txBody>
          <a:bodyPr anchor="t" rtlCol="false" tIns="0" lIns="0" bIns="0" rIns="0">
            <a:spAutoFit/>
          </a:bodyPr>
          <a:lstStyle/>
          <a:p>
            <a:pPr algn="l">
              <a:lnSpc>
                <a:spcPts val="2858"/>
              </a:lnSpc>
              <a:spcBef>
                <a:spcPct val="0"/>
              </a:spcBef>
            </a:pPr>
            <a:r>
              <a:rPr lang="en-US" b="true" sz="2041">
                <a:solidFill>
                  <a:srgbClr val="3428BA"/>
                </a:solidFill>
                <a:latin typeface="Canva Sans Bold"/>
                <a:ea typeface="Canva Sans Bold"/>
                <a:cs typeface="Canva Sans Bold"/>
                <a:sym typeface="Canva Sans Bold"/>
              </a:rPr>
              <a:t>PCTweezers</a:t>
            </a:r>
          </a:p>
        </p:txBody>
      </p:sp>
      <p:grpSp>
        <p:nvGrpSpPr>
          <p:cNvPr name="Group 13" id="13"/>
          <p:cNvGrpSpPr/>
          <p:nvPr/>
        </p:nvGrpSpPr>
        <p:grpSpPr>
          <a:xfrm rot="0">
            <a:off x="-1746148" y="7642079"/>
            <a:ext cx="5077990" cy="507799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flipV="true">
            <a:off x="8076849" y="1708722"/>
            <a:ext cx="2134301" cy="0"/>
          </a:xfrm>
          <a:prstGeom prst="line">
            <a:avLst/>
          </a:prstGeom>
          <a:ln cap="flat" w="142875">
            <a:gradFill>
              <a:gsLst>
                <a:gs pos="0">
                  <a:srgbClr val="3428BA">
                    <a:alpha val="100000"/>
                  </a:srgbClr>
                </a:gs>
                <a:gs pos="100000">
                  <a:srgbClr val="5FA2DB">
                    <a:alpha val="100000"/>
                  </a:srgbClr>
                </a:gs>
              </a:gsLst>
              <a:lin ang="0"/>
            </a:gradFill>
            <a:prstDash val="solid"/>
            <a:headEnd type="none" len="sm" w="sm"/>
            <a:tailEnd type="none" len="sm" w="sm"/>
          </a:ln>
        </p:spPr>
      </p:sp>
      <p:grpSp>
        <p:nvGrpSpPr>
          <p:cNvPr name="Group 3" id="3"/>
          <p:cNvGrpSpPr/>
          <p:nvPr/>
        </p:nvGrpSpPr>
        <p:grpSpPr>
          <a:xfrm rot="0">
            <a:off x="5529029" y="391427"/>
            <a:ext cx="1042965" cy="104296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5809815" y="670450"/>
            <a:ext cx="481391" cy="484918"/>
          </a:xfrm>
          <a:custGeom>
            <a:avLst/>
            <a:gdLst/>
            <a:ahLst/>
            <a:cxnLst/>
            <a:rect r="r" b="b" t="t" l="l"/>
            <a:pathLst>
              <a:path h="484918" w="481391">
                <a:moveTo>
                  <a:pt x="0" y="0"/>
                </a:moveTo>
                <a:lnTo>
                  <a:pt x="481392" y="0"/>
                </a:lnTo>
                <a:lnTo>
                  <a:pt x="481392" y="484918"/>
                </a:lnTo>
                <a:lnTo>
                  <a:pt x="0" y="4849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2077639" y="7411513"/>
            <a:ext cx="5077990" cy="507799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10800000">
            <a:off x="17039887" y="-133201"/>
            <a:ext cx="2147544" cy="214754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9121192" y="2100658"/>
            <a:ext cx="3157002" cy="3566760"/>
          </a:xfrm>
          <a:custGeom>
            <a:avLst/>
            <a:gdLst/>
            <a:ahLst/>
            <a:cxnLst/>
            <a:rect r="r" b="b" t="t" l="l"/>
            <a:pathLst>
              <a:path h="3566760" w="3157002">
                <a:moveTo>
                  <a:pt x="0" y="0"/>
                </a:moveTo>
                <a:lnTo>
                  <a:pt x="3157001" y="0"/>
                </a:lnTo>
                <a:lnTo>
                  <a:pt x="3157001" y="3566760"/>
                </a:lnTo>
                <a:lnTo>
                  <a:pt x="0" y="3566760"/>
                </a:lnTo>
                <a:lnTo>
                  <a:pt x="0" y="0"/>
                </a:lnTo>
                <a:close/>
              </a:path>
            </a:pathLst>
          </a:custGeom>
          <a:blipFill>
            <a:blip r:embed="rId6"/>
            <a:stretch>
              <a:fillRect l="0" t="0" r="0" b="0"/>
            </a:stretch>
          </a:blipFill>
        </p:spPr>
      </p:sp>
      <p:sp>
        <p:nvSpPr>
          <p:cNvPr name="Freeform 15" id="15"/>
          <p:cNvSpPr/>
          <p:nvPr/>
        </p:nvSpPr>
        <p:spPr>
          <a:xfrm flipH="false" flipV="false" rot="0">
            <a:off x="676481" y="2100658"/>
            <a:ext cx="4375674" cy="3159175"/>
          </a:xfrm>
          <a:custGeom>
            <a:avLst/>
            <a:gdLst/>
            <a:ahLst/>
            <a:cxnLst/>
            <a:rect r="r" b="b" t="t" l="l"/>
            <a:pathLst>
              <a:path h="3159175" w="4375674">
                <a:moveTo>
                  <a:pt x="0" y="0"/>
                </a:moveTo>
                <a:lnTo>
                  <a:pt x="4375674" y="0"/>
                </a:lnTo>
                <a:lnTo>
                  <a:pt x="4375674" y="3159175"/>
                </a:lnTo>
                <a:lnTo>
                  <a:pt x="0" y="3159175"/>
                </a:lnTo>
                <a:lnTo>
                  <a:pt x="0" y="0"/>
                </a:lnTo>
                <a:close/>
              </a:path>
            </a:pathLst>
          </a:custGeom>
          <a:blipFill>
            <a:blip r:embed="rId7"/>
            <a:stretch>
              <a:fillRect l="0" t="0" r="0" b="0"/>
            </a:stretch>
          </a:blipFill>
        </p:spPr>
      </p:sp>
      <p:sp>
        <p:nvSpPr>
          <p:cNvPr name="Freeform 16" id="16"/>
          <p:cNvSpPr/>
          <p:nvPr/>
        </p:nvSpPr>
        <p:spPr>
          <a:xfrm flipH="false" flipV="false" rot="0">
            <a:off x="8664380" y="6976219"/>
            <a:ext cx="8009899" cy="3123475"/>
          </a:xfrm>
          <a:custGeom>
            <a:avLst/>
            <a:gdLst/>
            <a:ahLst/>
            <a:cxnLst/>
            <a:rect r="r" b="b" t="t" l="l"/>
            <a:pathLst>
              <a:path h="3123475" w="8009899">
                <a:moveTo>
                  <a:pt x="0" y="0"/>
                </a:moveTo>
                <a:lnTo>
                  <a:pt x="8009899" y="0"/>
                </a:lnTo>
                <a:lnTo>
                  <a:pt x="8009899" y="3123476"/>
                </a:lnTo>
                <a:lnTo>
                  <a:pt x="0" y="3123476"/>
                </a:lnTo>
                <a:lnTo>
                  <a:pt x="0" y="0"/>
                </a:lnTo>
                <a:close/>
              </a:path>
            </a:pathLst>
          </a:custGeom>
          <a:blipFill>
            <a:blip r:embed="rId8"/>
            <a:stretch>
              <a:fillRect l="-958" t="0" r="0" b="0"/>
            </a:stretch>
          </a:blipFill>
        </p:spPr>
      </p:sp>
      <p:sp>
        <p:nvSpPr>
          <p:cNvPr name="TextBox 17" id="17"/>
          <p:cNvSpPr txBox="true"/>
          <p:nvPr/>
        </p:nvSpPr>
        <p:spPr>
          <a:xfrm rot="0">
            <a:off x="676481" y="322924"/>
            <a:ext cx="5254513" cy="1111467"/>
          </a:xfrm>
          <a:prstGeom prst="rect">
            <a:avLst/>
          </a:prstGeom>
        </p:spPr>
        <p:txBody>
          <a:bodyPr anchor="t" rtlCol="false" tIns="0" lIns="0" bIns="0" rIns="0">
            <a:spAutoFit/>
          </a:bodyPr>
          <a:lstStyle/>
          <a:p>
            <a:pPr algn="ctr">
              <a:lnSpc>
                <a:spcPts val="9088"/>
              </a:lnSpc>
              <a:spcBef>
                <a:spcPct val="0"/>
              </a:spcBef>
            </a:pPr>
            <a:r>
              <a:rPr lang="en-US" sz="6491">
                <a:solidFill>
                  <a:srgbClr val="3428BA"/>
                </a:solidFill>
                <a:latin typeface="Anton"/>
                <a:ea typeface="Anton"/>
                <a:cs typeface="Anton"/>
                <a:sym typeface="Anton"/>
              </a:rPr>
              <a:t>DESARROLLO</a:t>
            </a:r>
          </a:p>
        </p:txBody>
      </p:sp>
      <p:sp>
        <p:nvSpPr>
          <p:cNvPr name="TextBox 18" id="18"/>
          <p:cNvSpPr txBox="true"/>
          <p:nvPr/>
        </p:nvSpPr>
        <p:spPr>
          <a:xfrm rot="0">
            <a:off x="6641088" y="733514"/>
            <a:ext cx="1908999" cy="357742"/>
          </a:xfrm>
          <a:prstGeom prst="rect">
            <a:avLst/>
          </a:prstGeom>
        </p:spPr>
        <p:txBody>
          <a:bodyPr anchor="t" rtlCol="false" tIns="0" lIns="0" bIns="0" rIns="0">
            <a:spAutoFit/>
          </a:bodyPr>
          <a:lstStyle/>
          <a:p>
            <a:pPr algn="l">
              <a:lnSpc>
                <a:spcPts val="2858"/>
              </a:lnSpc>
              <a:spcBef>
                <a:spcPct val="0"/>
              </a:spcBef>
            </a:pPr>
            <a:r>
              <a:rPr lang="en-US" b="true" sz="2041">
                <a:solidFill>
                  <a:srgbClr val="3428BA"/>
                </a:solidFill>
                <a:latin typeface="Canva Sans Bold"/>
                <a:ea typeface="Canva Sans Bold"/>
                <a:cs typeface="Canva Sans Bold"/>
                <a:sym typeface="Canva Sans Bold"/>
              </a:rPr>
              <a:t>PCTweezers</a:t>
            </a:r>
          </a:p>
        </p:txBody>
      </p:sp>
      <p:sp>
        <p:nvSpPr>
          <p:cNvPr name="TextBox 19" id="19"/>
          <p:cNvSpPr txBox="true"/>
          <p:nvPr/>
        </p:nvSpPr>
        <p:spPr>
          <a:xfrm rot="0">
            <a:off x="12675678" y="2894073"/>
            <a:ext cx="5027913" cy="656590"/>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Creamos el front-end adaptado a cada rol con sus módulos, componentes y servicios</a:t>
            </a:r>
          </a:p>
        </p:txBody>
      </p:sp>
      <p:sp>
        <p:nvSpPr>
          <p:cNvPr name="TextBox 20" id="20"/>
          <p:cNvSpPr txBox="true"/>
          <p:nvPr/>
        </p:nvSpPr>
        <p:spPr>
          <a:xfrm rot="0">
            <a:off x="3591728" y="5818745"/>
            <a:ext cx="5316024" cy="656590"/>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 implementamos controladores, modelos y bases de datos para técnicos y usuarios</a:t>
            </a:r>
          </a:p>
        </p:txBody>
      </p:sp>
      <p:sp>
        <p:nvSpPr>
          <p:cNvPr name="TextBox 21" id="21"/>
          <p:cNvSpPr txBox="true"/>
          <p:nvPr/>
        </p:nvSpPr>
        <p:spPr>
          <a:xfrm rot="0">
            <a:off x="12669329" y="5629318"/>
            <a:ext cx="4576325" cy="98996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También desarrollamos un CRUD para gestionar las citas entre usuarios y técnicos asignados</a:t>
            </a:r>
          </a:p>
        </p:txBody>
      </p:sp>
      <p:sp>
        <p:nvSpPr>
          <p:cNvPr name="TextBox 22" id="22"/>
          <p:cNvSpPr txBox="true"/>
          <p:nvPr/>
        </p:nvSpPr>
        <p:spPr>
          <a:xfrm rot="0">
            <a:off x="5355410" y="2946135"/>
            <a:ext cx="3368297" cy="1323340"/>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Hicimos un inicio de sesion con un registro detectando el rol del usuario con el correo</a:t>
            </a:r>
          </a:p>
        </p:txBody>
      </p:sp>
      <p:sp>
        <p:nvSpPr>
          <p:cNvPr name="Freeform 23" id="23"/>
          <p:cNvSpPr/>
          <p:nvPr/>
        </p:nvSpPr>
        <p:spPr>
          <a:xfrm flipH="false" flipV="false" rot="0">
            <a:off x="1922042" y="7072346"/>
            <a:ext cx="5878347" cy="3027348"/>
          </a:xfrm>
          <a:custGeom>
            <a:avLst/>
            <a:gdLst/>
            <a:ahLst/>
            <a:cxnLst/>
            <a:rect r="r" b="b" t="t" l="l"/>
            <a:pathLst>
              <a:path h="3027348" w="5878347">
                <a:moveTo>
                  <a:pt x="0" y="0"/>
                </a:moveTo>
                <a:lnTo>
                  <a:pt x="5878346" y="0"/>
                </a:lnTo>
                <a:lnTo>
                  <a:pt x="5878346" y="3027349"/>
                </a:lnTo>
                <a:lnTo>
                  <a:pt x="0" y="3027349"/>
                </a:lnTo>
                <a:lnTo>
                  <a:pt x="0" y="0"/>
                </a:lnTo>
                <a:close/>
              </a:path>
            </a:pathLst>
          </a:custGeom>
          <a:blipFill>
            <a:blip r:embed="rId9"/>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2325" y="182805"/>
            <a:ext cx="1932751" cy="2698002"/>
          </a:xfrm>
          <a:custGeom>
            <a:avLst/>
            <a:gdLst/>
            <a:ahLst/>
            <a:cxnLst/>
            <a:rect r="r" b="b" t="t" l="l"/>
            <a:pathLst>
              <a:path h="2698002" w="1932751">
                <a:moveTo>
                  <a:pt x="0" y="0"/>
                </a:moveTo>
                <a:lnTo>
                  <a:pt x="1932750" y="0"/>
                </a:lnTo>
                <a:lnTo>
                  <a:pt x="1932750" y="2698002"/>
                </a:lnTo>
                <a:lnTo>
                  <a:pt x="0" y="26980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4" id="4"/>
          <p:cNvPicPr>
            <a:picLocks noChangeAspect="true"/>
          </p:cNvPicPr>
          <p:nvPr/>
        </p:nvPicPr>
        <p:blipFill>
          <a:blip r:embed="rId6"/>
          <a:srcRect l="0" t="0" r="0" b="0"/>
          <a:stretch>
            <a:fillRect/>
          </a:stretch>
        </p:blipFill>
        <p:spPr>
          <a:xfrm flipH="false" flipV="false" rot="0">
            <a:off x="774603" y="930321"/>
            <a:ext cx="1098588" cy="1381871"/>
          </a:xfrm>
          <a:prstGeom prst="rect">
            <a:avLst/>
          </a:prstGeom>
        </p:spPr>
      </p:pic>
      <p:sp>
        <p:nvSpPr>
          <p:cNvPr name="AutoShape 5" id="5"/>
          <p:cNvSpPr/>
          <p:nvPr/>
        </p:nvSpPr>
        <p:spPr>
          <a:xfrm flipV="true">
            <a:off x="8076849" y="1708722"/>
            <a:ext cx="2134301" cy="0"/>
          </a:xfrm>
          <a:prstGeom prst="line">
            <a:avLst/>
          </a:prstGeom>
          <a:ln cap="flat" w="142875">
            <a:gradFill>
              <a:gsLst>
                <a:gs pos="0">
                  <a:srgbClr val="3428BA">
                    <a:alpha val="100000"/>
                  </a:srgbClr>
                </a:gs>
                <a:gs pos="100000">
                  <a:srgbClr val="5FA2DB">
                    <a:alpha val="100000"/>
                  </a:srgbClr>
                </a:gs>
              </a:gsLst>
              <a:lin ang="0"/>
            </a:gradFill>
            <a:prstDash val="solid"/>
            <a:headEnd type="none" len="sm" w="sm"/>
            <a:tailEnd type="none" len="sm" w="sm"/>
          </a:ln>
        </p:spPr>
      </p:sp>
      <p:sp>
        <p:nvSpPr>
          <p:cNvPr name="Freeform 6" id="6"/>
          <p:cNvSpPr/>
          <p:nvPr/>
        </p:nvSpPr>
        <p:spPr>
          <a:xfrm flipH="false" flipV="false" rot="0">
            <a:off x="16207819" y="-2697"/>
            <a:ext cx="2060909" cy="2876903"/>
          </a:xfrm>
          <a:custGeom>
            <a:avLst/>
            <a:gdLst/>
            <a:ahLst/>
            <a:cxnLst/>
            <a:rect r="r" b="b" t="t" l="l"/>
            <a:pathLst>
              <a:path h="2876903" w="2060909">
                <a:moveTo>
                  <a:pt x="0" y="0"/>
                </a:moveTo>
                <a:lnTo>
                  <a:pt x="2060909" y="0"/>
                </a:lnTo>
                <a:lnTo>
                  <a:pt x="2060909" y="2876903"/>
                </a:lnTo>
                <a:lnTo>
                  <a:pt x="0" y="28769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7" id="7"/>
          <p:cNvPicPr>
            <a:picLocks noChangeAspect="true"/>
          </p:cNvPicPr>
          <p:nvPr/>
        </p:nvPicPr>
        <p:blipFill>
          <a:blip r:embed="rId6"/>
          <a:srcRect l="0" t="0" r="0" b="0"/>
          <a:stretch>
            <a:fillRect/>
          </a:stretch>
        </p:blipFill>
        <p:spPr>
          <a:xfrm flipH="false" flipV="false" rot="0">
            <a:off x="17084779" y="908339"/>
            <a:ext cx="1203221" cy="1513485"/>
          </a:xfrm>
          <a:prstGeom prst="rect">
            <a:avLst/>
          </a:prstGeom>
        </p:spPr>
      </p:pic>
      <p:sp>
        <p:nvSpPr>
          <p:cNvPr name="Freeform 8" id="8"/>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99826" y="2909433"/>
            <a:ext cx="8926350" cy="6348867"/>
          </a:xfrm>
          <a:custGeom>
            <a:avLst/>
            <a:gdLst/>
            <a:ahLst/>
            <a:cxnLst/>
            <a:rect r="r" b="b" t="t" l="l"/>
            <a:pathLst>
              <a:path h="6348867" w="8926350">
                <a:moveTo>
                  <a:pt x="0" y="0"/>
                </a:moveTo>
                <a:lnTo>
                  <a:pt x="8926351" y="0"/>
                </a:lnTo>
                <a:lnTo>
                  <a:pt x="8926351" y="6348867"/>
                </a:lnTo>
                <a:lnTo>
                  <a:pt x="0" y="6348867"/>
                </a:lnTo>
                <a:lnTo>
                  <a:pt x="0" y="0"/>
                </a:lnTo>
                <a:close/>
              </a:path>
            </a:pathLst>
          </a:custGeom>
          <a:blipFill>
            <a:blip r:embed="rId9"/>
            <a:stretch>
              <a:fillRect l="0" t="0" r="0" b="0"/>
            </a:stretch>
          </a:blipFill>
        </p:spPr>
      </p:sp>
      <p:sp>
        <p:nvSpPr>
          <p:cNvPr name="Freeform 10" id="10"/>
          <p:cNvSpPr/>
          <p:nvPr/>
        </p:nvSpPr>
        <p:spPr>
          <a:xfrm flipH="false" flipV="false" rot="0">
            <a:off x="9126177" y="2895636"/>
            <a:ext cx="9088551" cy="5722855"/>
          </a:xfrm>
          <a:custGeom>
            <a:avLst/>
            <a:gdLst/>
            <a:ahLst/>
            <a:cxnLst/>
            <a:rect r="r" b="b" t="t" l="l"/>
            <a:pathLst>
              <a:path h="5722855" w="9088551">
                <a:moveTo>
                  <a:pt x="0" y="0"/>
                </a:moveTo>
                <a:lnTo>
                  <a:pt x="9088550" y="0"/>
                </a:lnTo>
                <a:lnTo>
                  <a:pt x="9088550" y="5722855"/>
                </a:lnTo>
                <a:lnTo>
                  <a:pt x="0" y="5722855"/>
                </a:lnTo>
                <a:lnTo>
                  <a:pt x="0" y="0"/>
                </a:lnTo>
                <a:close/>
              </a:path>
            </a:pathLst>
          </a:custGeom>
          <a:blipFill>
            <a:blip r:embed="rId10"/>
            <a:stretch>
              <a:fillRect l="0" t="0" r="0" b="0"/>
            </a:stretch>
          </a:blipFill>
        </p:spPr>
      </p:sp>
      <p:sp>
        <p:nvSpPr>
          <p:cNvPr name="TextBox 11" id="11"/>
          <p:cNvSpPr txBox="true"/>
          <p:nvPr/>
        </p:nvSpPr>
        <p:spPr>
          <a:xfrm rot="0">
            <a:off x="6226309" y="110032"/>
            <a:ext cx="6116448" cy="1434688"/>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ea typeface="Anton"/>
                <a:cs typeface="Anton"/>
                <a:sym typeface="Anton"/>
              </a:rPr>
              <a:t>CASOS DE USOS</a:t>
            </a:r>
          </a:p>
        </p:txBody>
      </p:sp>
      <p:grpSp>
        <p:nvGrpSpPr>
          <p:cNvPr name="Group 12" id="12"/>
          <p:cNvGrpSpPr/>
          <p:nvPr/>
        </p:nvGrpSpPr>
        <p:grpSpPr>
          <a:xfrm rot="0">
            <a:off x="2467232" y="1099775"/>
            <a:ext cx="1042965" cy="104296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2748019" y="1378798"/>
            <a:ext cx="481391" cy="484918"/>
          </a:xfrm>
          <a:custGeom>
            <a:avLst/>
            <a:gdLst/>
            <a:ahLst/>
            <a:cxnLst/>
            <a:rect r="r" b="b" t="t" l="l"/>
            <a:pathLst>
              <a:path h="484918" w="481391">
                <a:moveTo>
                  <a:pt x="0" y="0"/>
                </a:moveTo>
                <a:lnTo>
                  <a:pt x="481391" y="0"/>
                </a:lnTo>
                <a:lnTo>
                  <a:pt x="481391" y="484918"/>
                </a:lnTo>
                <a:lnTo>
                  <a:pt x="0" y="48491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6" id="16"/>
          <p:cNvSpPr txBox="true"/>
          <p:nvPr/>
        </p:nvSpPr>
        <p:spPr>
          <a:xfrm rot="0">
            <a:off x="3579291" y="1441862"/>
            <a:ext cx="1908999" cy="357742"/>
          </a:xfrm>
          <a:prstGeom prst="rect">
            <a:avLst/>
          </a:prstGeom>
        </p:spPr>
        <p:txBody>
          <a:bodyPr anchor="t" rtlCol="false" tIns="0" lIns="0" bIns="0" rIns="0">
            <a:spAutoFit/>
          </a:bodyPr>
          <a:lstStyle/>
          <a:p>
            <a:pPr algn="l">
              <a:lnSpc>
                <a:spcPts val="2858"/>
              </a:lnSpc>
              <a:spcBef>
                <a:spcPct val="0"/>
              </a:spcBef>
            </a:pPr>
            <a:r>
              <a:rPr lang="en-US" b="true" sz="2041">
                <a:solidFill>
                  <a:srgbClr val="3428BA"/>
                </a:solidFill>
                <a:latin typeface="Canva Sans Bold"/>
                <a:ea typeface="Canva Sans Bold"/>
                <a:cs typeface="Canva Sans Bold"/>
                <a:sym typeface="Canva Sans Bold"/>
              </a:rPr>
              <a:t>PCTweezers</a:t>
            </a:r>
          </a:p>
        </p:txBody>
      </p:sp>
      <p:sp>
        <p:nvSpPr>
          <p:cNvPr name="TextBox 17" id="17"/>
          <p:cNvSpPr txBox="true"/>
          <p:nvPr/>
        </p:nvSpPr>
        <p:spPr>
          <a:xfrm rot="0">
            <a:off x="17529742" y="-85725"/>
            <a:ext cx="156647" cy="778961"/>
          </a:xfrm>
          <a:prstGeom prst="rect">
            <a:avLst/>
          </a:prstGeom>
        </p:spPr>
        <p:txBody>
          <a:bodyPr anchor="t" rtlCol="false" tIns="0" lIns="0" bIns="0" rIns="0">
            <a:spAutoFit/>
          </a:bodyPr>
          <a:lstStyle/>
          <a:p>
            <a:pPr algn="ctr">
              <a:lnSpc>
                <a:spcPts val="6467"/>
              </a:lnSpc>
              <a:spcBef>
                <a:spcPct val="0"/>
              </a:spcBef>
            </a:pPr>
            <a:r>
              <a:rPr lang="en-US" sz="4619">
                <a:solidFill>
                  <a:srgbClr val="000000"/>
                </a:solidFill>
                <a:latin typeface="Canva Sans"/>
                <a:ea typeface="Canva Sans"/>
                <a:cs typeface="Canva Sans"/>
                <a:sym typeface="Canva Sans"/>
              </a:rPr>
              <a:t>i</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flipV="true">
            <a:off x="8076849" y="1708722"/>
            <a:ext cx="2134301" cy="0"/>
          </a:xfrm>
          <a:prstGeom prst="line">
            <a:avLst/>
          </a:prstGeom>
          <a:ln cap="flat" w="142875">
            <a:gradFill>
              <a:gsLst>
                <a:gs pos="0">
                  <a:srgbClr val="3428BA">
                    <a:alpha val="100000"/>
                  </a:srgbClr>
                </a:gs>
                <a:gs pos="100000">
                  <a:srgbClr val="5FA2DB">
                    <a:alpha val="100000"/>
                  </a:srgbClr>
                </a:gs>
              </a:gsLst>
              <a:lin ang="0"/>
            </a:gradFill>
            <a:prstDash val="solid"/>
            <a:headEnd type="none" len="sm" w="sm"/>
            <a:tailEnd type="none" len="sm" w="sm"/>
          </a:ln>
        </p:spPr>
      </p:sp>
      <p:sp>
        <p:nvSpPr>
          <p:cNvPr name="Freeform 3" id="3"/>
          <p:cNvSpPr/>
          <p:nvPr/>
        </p:nvSpPr>
        <p:spPr>
          <a:xfrm flipH="false" flipV="false" rot="0">
            <a:off x="3038618" y="0"/>
            <a:ext cx="12951887" cy="10287000"/>
          </a:xfrm>
          <a:custGeom>
            <a:avLst/>
            <a:gdLst/>
            <a:ahLst/>
            <a:cxnLst/>
            <a:rect r="r" b="b" t="t" l="l"/>
            <a:pathLst>
              <a:path h="10287000" w="12951887">
                <a:moveTo>
                  <a:pt x="0" y="0"/>
                </a:moveTo>
                <a:lnTo>
                  <a:pt x="12951887" y="0"/>
                </a:lnTo>
                <a:lnTo>
                  <a:pt x="12951887" y="10287000"/>
                </a:lnTo>
                <a:lnTo>
                  <a:pt x="0" y="10287000"/>
                </a:lnTo>
                <a:lnTo>
                  <a:pt x="0" y="0"/>
                </a:lnTo>
                <a:close/>
              </a:path>
            </a:pathLst>
          </a:custGeom>
          <a:blipFill>
            <a:blip r:embed="rId2"/>
            <a:stretch>
              <a:fillRect l="-908" t="0" r="0" b="0"/>
            </a:stretch>
          </a:blipFill>
        </p:spPr>
      </p:sp>
      <p:sp>
        <p:nvSpPr>
          <p:cNvPr name="TextBox 4" id="4"/>
          <p:cNvSpPr txBox="true"/>
          <p:nvPr/>
        </p:nvSpPr>
        <p:spPr>
          <a:xfrm rot="0">
            <a:off x="-2421262" y="69466"/>
            <a:ext cx="20709262" cy="1250533"/>
          </a:xfrm>
          <a:prstGeom prst="rect">
            <a:avLst/>
          </a:prstGeom>
        </p:spPr>
        <p:txBody>
          <a:bodyPr anchor="t" rtlCol="false" tIns="0" lIns="0" bIns="0" rIns="0">
            <a:spAutoFit/>
          </a:bodyPr>
          <a:lstStyle/>
          <a:p>
            <a:pPr algn="ctr">
              <a:lnSpc>
                <a:spcPts val="10348"/>
              </a:lnSpc>
              <a:spcBef>
                <a:spcPct val="0"/>
              </a:spcBef>
            </a:pPr>
            <a:r>
              <a:rPr lang="en-US" sz="7391">
                <a:solidFill>
                  <a:srgbClr val="3428BA"/>
                </a:solidFill>
                <a:latin typeface="Anton"/>
                <a:ea typeface="Anton"/>
                <a:cs typeface="Anton"/>
                <a:sym typeface="Anton"/>
              </a:rPr>
              <a:t>ARQUITECTURA DE              LA SOLUCIÓN</a:t>
            </a:r>
          </a:p>
        </p:txBody>
      </p:sp>
      <p:grpSp>
        <p:nvGrpSpPr>
          <p:cNvPr name="Group 5" id="5"/>
          <p:cNvGrpSpPr/>
          <p:nvPr/>
        </p:nvGrpSpPr>
        <p:grpSpPr>
          <a:xfrm rot="0">
            <a:off x="447831" y="1708722"/>
            <a:ext cx="1042965" cy="104296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728618" y="1987745"/>
            <a:ext cx="481391" cy="484918"/>
          </a:xfrm>
          <a:custGeom>
            <a:avLst/>
            <a:gdLst/>
            <a:ahLst/>
            <a:cxnLst/>
            <a:rect r="r" b="b" t="t" l="l"/>
            <a:pathLst>
              <a:path h="484918" w="481391">
                <a:moveTo>
                  <a:pt x="0" y="0"/>
                </a:moveTo>
                <a:lnTo>
                  <a:pt x="481391" y="0"/>
                </a:lnTo>
                <a:lnTo>
                  <a:pt x="481391" y="484918"/>
                </a:lnTo>
                <a:lnTo>
                  <a:pt x="0" y="4849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1559890" y="2050809"/>
            <a:ext cx="1908999" cy="357742"/>
          </a:xfrm>
          <a:prstGeom prst="rect">
            <a:avLst/>
          </a:prstGeom>
        </p:spPr>
        <p:txBody>
          <a:bodyPr anchor="t" rtlCol="false" tIns="0" lIns="0" bIns="0" rIns="0">
            <a:spAutoFit/>
          </a:bodyPr>
          <a:lstStyle/>
          <a:p>
            <a:pPr algn="l">
              <a:lnSpc>
                <a:spcPts val="2858"/>
              </a:lnSpc>
              <a:spcBef>
                <a:spcPct val="0"/>
              </a:spcBef>
            </a:pPr>
            <a:r>
              <a:rPr lang="en-US" b="true" sz="2041">
                <a:solidFill>
                  <a:srgbClr val="3428BA"/>
                </a:solidFill>
                <a:latin typeface="Canva Sans Bold"/>
                <a:ea typeface="Canva Sans Bold"/>
                <a:cs typeface="Canva Sans Bold"/>
                <a:sym typeface="Canva Sans Bold"/>
              </a:rPr>
              <a:t>PCTweezers</a:t>
            </a:r>
          </a:p>
        </p:txBody>
      </p:sp>
      <p:sp>
        <p:nvSpPr>
          <p:cNvPr name="Freeform 10" id="10"/>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7598572" y="8840883"/>
            <a:ext cx="149902" cy="749109"/>
          </a:xfrm>
          <a:prstGeom prst="rect">
            <a:avLst/>
          </a:prstGeom>
        </p:spPr>
        <p:txBody>
          <a:bodyPr anchor="t" rtlCol="false" tIns="0" lIns="0" bIns="0" rIns="0">
            <a:spAutoFit/>
          </a:bodyPr>
          <a:lstStyle/>
          <a:p>
            <a:pPr algn="ctr">
              <a:lnSpc>
                <a:spcPts val="6189"/>
              </a:lnSpc>
              <a:spcBef>
                <a:spcPct val="0"/>
              </a:spcBef>
            </a:pPr>
            <a:r>
              <a:rPr lang="en-US" sz="4420">
                <a:solidFill>
                  <a:srgbClr val="000000"/>
                </a:solidFill>
                <a:latin typeface="Canva Sans"/>
                <a:ea typeface="Canva Sans"/>
                <a:cs typeface="Canva Sans"/>
                <a:sym typeface="Canva Sans"/>
              </a:rPr>
              <a:t>i</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9363540" y="5143500"/>
            <a:ext cx="13342442" cy="13342442"/>
          </a:xfrm>
          <a:custGeom>
            <a:avLst/>
            <a:gdLst/>
            <a:ahLst/>
            <a:cxnLst/>
            <a:rect r="r" b="b" t="t" l="l"/>
            <a:pathLst>
              <a:path h="13342442" w="13342442">
                <a:moveTo>
                  <a:pt x="0" y="0"/>
                </a:moveTo>
                <a:lnTo>
                  <a:pt x="13342442" y="0"/>
                </a:lnTo>
                <a:lnTo>
                  <a:pt x="13342442" y="13342442"/>
                </a:lnTo>
                <a:lnTo>
                  <a:pt x="0" y="13342442"/>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1665134" y="1142909"/>
            <a:ext cx="1210781" cy="0"/>
          </a:xfrm>
          <a:prstGeom prst="line">
            <a:avLst/>
          </a:prstGeom>
          <a:ln cap="flat" w="142875">
            <a:gradFill>
              <a:gsLst>
                <a:gs pos="0">
                  <a:srgbClr val="3428BA">
                    <a:alpha val="100000"/>
                  </a:srgbClr>
                </a:gs>
                <a:gs pos="100000">
                  <a:srgbClr val="5FA2DB">
                    <a:alpha val="100000"/>
                  </a:srgbClr>
                </a:gs>
              </a:gsLst>
              <a:lin ang="0"/>
            </a:gradFill>
            <a:prstDash val="solid"/>
            <a:headEnd type="none" len="sm" w="sm"/>
            <a:tailEnd type="none" len="sm" w="sm"/>
          </a:ln>
        </p:spPr>
      </p:sp>
      <p:grpSp>
        <p:nvGrpSpPr>
          <p:cNvPr name="Group 4" id="4"/>
          <p:cNvGrpSpPr/>
          <p:nvPr/>
        </p:nvGrpSpPr>
        <p:grpSpPr>
          <a:xfrm rot="0">
            <a:off x="507218" y="345860"/>
            <a:ext cx="1042965" cy="1042965"/>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788004" y="586554"/>
            <a:ext cx="481391" cy="484918"/>
          </a:xfrm>
          <a:custGeom>
            <a:avLst/>
            <a:gdLst/>
            <a:ahLst/>
            <a:cxnLst/>
            <a:rect r="r" b="b" t="t" l="l"/>
            <a:pathLst>
              <a:path h="484918" w="481391">
                <a:moveTo>
                  <a:pt x="0" y="0"/>
                </a:moveTo>
                <a:lnTo>
                  <a:pt x="481392" y="0"/>
                </a:lnTo>
                <a:lnTo>
                  <a:pt x="481392" y="484917"/>
                </a:lnTo>
                <a:lnTo>
                  <a:pt x="0" y="4849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15711291" y="-1022854"/>
            <a:ext cx="3578974" cy="357897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7500778" y="9392263"/>
            <a:ext cx="438826" cy="438826"/>
          </a:xfrm>
          <a:custGeom>
            <a:avLst/>
            <a:gdLst/>
            <a:ahLst/>
            <a:cxnLst/>
            <a:rect r="r" b="b" t="t" l="l"/>
            <a:pathLst>
              <a:path h="438826" w="438826">
                <a:moveTo>
                  <a:pt x="0" y="0"/>
                </a:moveTo>
                <a:lnTo>
                  <a:pt x="438825" y="0"/>
                </a:lnTo>
                <a:lnTo>
                  <a:pt x="438825" y="438826"/>
                </a:lnTo>
                <a:lnTo>
                  <a:pt x="0" y="4388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9102279" y="4729171"/>
            <a:ext cx="8837325" cy="4529129"/>
          </a:xfrm>
          <a:custGeom>
            <a:avLst/>
            <a:gdLst/>
            <a:ahLst/>
            <a:cxnLst/>
            <a:rect r="r" b="b" t="t" l="l"/>
            <a:pathLst>
              <a:path h="4529129" w="8837325">
                <a:moveTo>
                  <a:pt x="0" y="0"/>
                </a:moveTo>
                <a:lnTo>
                  <a:pt x="8837324" y="0"/>
                </a:lnTo>
                <a:lnTo>
                  <a:pt x="8837324" y="4529129"/>
                </a:lnTo>
                <a:lnTo>
                  <a:pt x="0" y="4529129"/>
                </a:lnTo>
                <a:lnTo>
                  <a:pt x="0" y="0"/>
                </a:lnTo>
                <a:close/>
              </a:path>
            </a:pathLst>
          </a:custGeom>
          <a:blipFill>
            <a:blip r:embed="rId8"/>
            <a:stretch>
              <a:fillRect l="0" t="0" r="0" b="0"/>
            </a:stretch>
          </a:blipFill>
        </p:spPr>
      </p:sp>
      <p:sp>
        <p:nvSpPr>
          <p:cNvPr name="Freeform 13" id="13"/>
          <p:cNvSpPr/>
          <p:nvPr/>
        </p:nvSpPr>
        <p:spPr>
          <a:xfrm flipH="false" flipV="false" rot="0">
            <a:off x="788004" y="2327765"/>
            <a:ext cx="9214027" cy="4802811"/>
          </a:xfrm>
          <a:custGeom>
            <a:avLst/>
            <a:gdLst/>
            <a:ahLst/>
            <a:cxnLst/>
            <a:rect r="r" b="b" t="t" l="l"/>
            <a:pathLst>
              <a:path h="4802811" w="9214027">
                <a:moveTo>
                  <a:pt x="0" y="0"/>
                </a:moveTo>
                <a:lnTo>
                  <a:pt x="9214027" y="0"/>
                </a:lnTo>
                <a:lnTo>
                  <a:pt x="9214027" y="4802812"/>
                </a:lnTo>
                <a:lnTo>
                  <a:pt x="0" y="4802812"/>
                </a:lnTo>
                <a:lnTo>
                  <a:pt x="0" y="0"/>
                </a:lnTo>
                <a:close/>
              </a:path>
            </a:pathLst>
          </a:custGeom>
          <a:blipFill>
            <a:blip r:embed="rId9"/>
            <a:stretch>
              <a:fillRect l="0" t="0" r="0" b="0"/>
            </a:stretch>
          </a:blipFill>
        </p:spPr>
      </p:sp>
      <p:sp>
        <p:nvSpPr>
          <p:cNvPr name="TextBox 14" id="14"/>
          <p:cNvSpPr txBox="true"/>
          <p:nvPr/>
        </p:nvSpPr>
        <p:spPr>
          <a:xfrm rot="0">
            <a:off x="6637764" y="272007"/>
            <a:ext cx="4738347" cy="1437004"/>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ea typeface="Anton"/>
                <a:cs typeface="Anton"/>
                <a:sym typeface="Anton"/>
              </a:rPr>
              <a:t>EVIDENCIAS</a:t>
            </a:r>
          </a:p>
        </p:txBody>
      </p:sp>
      <p:sp>
        <p:nvSpPr>
          <p:cNvPr name="TextBox 15" id="15"/>
          <p:cNvSpPr txBox="true"/>
          <p:nvPr/>
        </p:nvSpPr>
        <p:spPr>
          <a:xfrm rot="0">
            <a:off x="1665134" y="671123"/>
            <a:ext cx="1908999" cy="357709"/>
          </a:xfrm>
          <a:prstGeom prst="rect">
            <a:avLst/>
          </a:prstGeom>
        </p:spPr>
        <p:txBody>
          <a:bodyPr anchor="t" rtlCol="false" tIns="0" lIns="0" bIns="0" rIns="0">
            <a:spAutoFit/>
          </a:bodyPr>
          <a:lstStyle/>
          <a:p>
            <a:pPr algn="l">
              <a:lnSpc>
                <a:spcPts val="2858"/>
              </a:lnSpc>
              <a:spcBef>
                <a:spcPct val="0"/>
              </a:spcBef>
            </a:pPr>
            <a:r>
              <a:rPr lang="en-US" b="true" sz="2041">
                <a:solidFill>
                  <a:srgbClr val="3428BA"/>
                </a:solidFill>
                <a:latin typeface="Canva Sans Bold"/>
                <a:ea typeface="Canva Sans Bold"/>
                <a:cs typeface="Canva Sans Bold"/>
                <a:sym typeface="Canva Sans Bold"/>
              </a:rPr>
              <a:t>PCTweezers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9363540" y="5143500"/>
            <a:ext cx="13342442" cy="13342442"/>
          </a:xfrm>
          <a:custGeom>
            <a:avLst/>
            <a:gdLst/>
            <a:ahLst/>
            <a:cxnLst/>
            <a:rect r="r" b="b" t="t" l="l"/>
            <a:pathLst>
              <a:path h="13342442" w="13342442">
                <a:moveTo>
                  <a:pt x="0" y="0"/>
                </a:moveTo>
                <a:lnTo>
                  <a:pt x="13342442" y="0"/>
                </a:lnTo>
                <a:lnTo>
                  <a:pt x="13342442" y="13342442"/>
                </a:lnTo>
                <a:lnTo>
                  <a:pt x="0" y="13342442"/>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1665134" y="1142909"/>
            <a:ext cx="1210781" cy="0"/>
          </a:xfrm>
          <a:prstGeom prst="line">
            <a:avLst/>
          </a:prstGeom>
          <a:ln cap="flat" w="142875">
            <a:gradFill>
              <a:gsLst>
                <a:gs pos="0">
                  <a:srgbClr val="3428BA">
                    <a:alpha val="100000"/>
                  </a:srgbClr>
                </a:gs>
                <a:gs pos="100000">
                  <a:srgbClr val="5FA2DB">
                    <a:alpha val="100000"/>
                  </a:srgbClr>
                </a:gs>
              </a:gsLst>
              <a:lin ang="0"/>
            </a:gradFill>
            <a:prstDash val="solid"/>
            <a:headEnd type="none" len="sm" w="sm"/>
            <a:tailEnd type="none" len="sm" w="sm"/>
          </a:ln>
        </p:spPr>
      </p:sp>
      <p:grpSp>
        <p:nvGrpSpPr>
          <p:cNvPr name="Group 4" id="4"/>
          <p:cNvGrpSpPr/>
          <p:nvPr/>
        </p:nvGrpSpPr>
        <p:grpSpPr>
          <a:xfrm rot="0">
            <a:off x="507218" y="345860"/>
            <a:ext cx="1042965" cy="1042965"/>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788004" y="586554"/>
            <a:ext cx="481391" cy="484918"/>
          </a:xfrm>
          <a:custGeom>
            <a:avLst/>
            <a:gdLst/>
            <a:ahLst/>
            <a:cxnLst/>
            <a:rect r="r" b="b" t="t" l="l"/>
            <a:pathLst>
              <a:path h="484918" w="481391">
                <a:moveTo>
                  <a:pt x="0" y="0"/>
                </a:moveTo>
                <a:lnTo>
                  <a:pt x="481392" y="0"/>
                </a:lnTo>
                <a:lnTo>
                  <a:pt x="481392" y="484917"/>
                </a:lnTo>
                <a:lnTo>
                  <a:pt x="0" y="4849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15711291" y="-1022854"/>
            <a:ext cx="3578974" cy="357897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403454" y="1936582"/>
            <a:ext cx="7358544" cy="3808047"/>
          </a:xfrm>
          <a:custGeom>
            <a:avLst/>
            <a:gdLst/>
            <a:ahLst/>
            <a:cxnLst/>
            <a:rect r="r" b="b" t="t" l="l"/>
            <a:pathLst>
              <a:path h="3808047" w="7358544">
                <a:moveTo>
                  <a:pt x="0" y="0"/>
                </a:moveTo>
                <a:lnTo>
                  <a:pt x="7358544" y="0"/>
                </a:lnTo>
                <a:lnTo>
                  <a:pt x="7358544" y="3808047"/>
                </a:lnTo>
                <a:lnTo>
                  <a:pt x="0" y="3808047"/>
                </a:lnTo>
                <a:lnTo>
                  <a:pt x="0" y="0"/>
                </a:lnTo>
                <a:close/>
              </a:path>
            </a:pathLst>
          </a:custGeom>
          <a:blipFill>
            <a:blip r:embed="rId6"/>
            <a:stretch>
              <a:fillRect l="0" t="0" r="0" b="0"/>
            </a:stretch>
          </a:blipFill>
        </p:spPr>
      </p:sp>
      <p:sp>
        <p:nvSpPr>
          <p:cNvPr name="Freeform 12" id="12"/>
          <p:cNvSpPr/>
          <p:nvPr/>
        </p:nvSpPr>
        <p:spPr>
          <a:xfrm flipH="false" flipV="false" rot="0">
            <a:off x="9713095" y="2556120"/>
            <a:ext cx="7275888" cy="3747083"/>
          </a:xfrm>
          <a:custGeom>
            <a:avLst/>
            <a:gdLst/>
            <a:ahLst/>
            <a:cxnLst/>
            <a:rect r="r" b="b" t="t" l="l"/>
            <a:pathLst>
              <a:path h="3747083" w="7275888">
                <a:moveTo>
                  <a:pt x="0" y="0"/>
                </a:moveTo>
                <a:lnTo>
                  <a:pt x="7275888" y="0"/>
                </a:lnTo>
                <a:lnTo>
                  <a:pt x="7275888" y="3747082"/>
                </a:lnTo>
                <a:lnTo>
                  <a:pt x="0" y="3747082"/>
                </a:lnTo>
                <a:lnTo>
                  <a:pt x="0" y="0"/>
                </a:lnTo>
                <a:close/>
              </a:path>
            </a:pathLst>
          </a:custGeom>
          <a:blipFill>
            <a:blip r:embed="rId7"/>
            <a:stretch>
              <a:fillRect l="0" t="0" r="0" b="0"/>
            </a:stretch>
          </a:blipFill>
        </p:spPr>
      </p:sp>
      <p:sp>
        <p:nvSpPr>
          <p:cNvPr name="Freeform 13" id="13"/>
          <p:cNvSpPr/>
          <p:nvPr/>
        </p:nvSpPr>
        <p:spPr>
          <a:xfrm flipH="false" flipV="false" rot="0">
            <a:off x="1665134" y="6303202"/>
            <a:ext cx="7113157" cy="3512121"/>
          </a:xfrm>
          <a:custGeom>
            <a:avLst/>
            <a:gdLst/>
            <a:ahLst/>
            <a:cxnLst/>
            <a:rect r="r" b="b" t="t" l="l"/>
            <a:pathLst>
              <a:path h="3512121" w="7113157">
                <a:moveTo>
                  <a:pt x="0" y="0"/>
                </a:moveTo>
                <a:lnTo>
                  <a:pt x="7113157" y="0"/>
                </a:lnTo>
                <a:lnTo>
                  <a:pt x="7113157" y="3512121"/>
                </a:lnTo>
                <a:lnTo>
                  <a:pt x="0" y="3512121"/>
                </a:lnTo>
                <a:lnTo>
                  <a:pt x="0" y="0"/>
                </a:lnTo>
                <a:close/>
              </a:path>
            </a:pathLst>
          </a:custGeom>
          <a:blipFill>
            <a:blip r:embed="rId8"/>
            <a:stretch>
              <a:fillRect l="0" t="0" r="0" b="0"/>
            </a:stretch>
          </a:blipFill>
        </p:spPr>
      </p:sp>
      <p:sp>
        <p:nvSpPr>
          <p:cNvPr name="Freeform 14" id="14"/>
          <p:cNvSpPr/>
          <p:nvPr/>
        </p:nvSpPr>
        <p:spPr>
          <a:xfrm flipH="false" flipV="false" rot="0">
            <a:off x="10431773" y="6932843"/>
            <a:ext cx="6557211" cy="3073693"/>
          </a:xfrm>
          <a:custGeom>
            <a:avLst/>
            <a:gdLst/>
            <a:ahLst/>
            <a:cxnLst/>
            <a:rect r="r" b="b" t="t" l="l"/>
            <a:pathLst>
              <a:path h="3073693" w="6557211">
                <a:moveTo>
                  <a:pt x="0" y="0"/>
                </a:moveTo>
                <a:lnTo>
                  <a:pt x="6557210" y="0"/>
                </a:lnTo>
                <a:lnTo>
                  <a:pt x="6557210" y="3073693"/>
                </a:lnTo>
                <a:lnTo>
                  <a:pt x="0" y="3073693"/>
                </a:lnTo>
                <a:lnTo>
                  <a:pt x="0" y="0"/>
                </a:lnTo>
                <a:close/>
              </a:path>
            </a:pathLst>
          </a:custGeom>
          <a:blipFill>
            <a:blip r:embed="rId9"/>
            <a:stretch>
              <a:fillRect l="0" t="0" r="0" b="0"/>
            </a:stretch>
          </a:blipFill>
        </p:spPr>
      </p:sp>
      <p:sp>
        <p:nvSpPr>
          <p:cNvPr name="TextBox 15" id="15"/>
          <p:cNvSpPr txBox="true"/>
          <p:nvPr/>
        </p:nvSpPr>
        <p:spPr>
          <a:xfrm rot="0">
            <a:off x="6637764" y="272007"/>
            <a:ext cx="4738347" cy="1437004"/>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ea typeface="Anton"/>
                <a:cs typeface="Anton"/>
                <a:sym typeface="Anton"/>
              </a:rPr>
              <a:t>EVIDENCIAS</a:t>
            </a:r>
          </a:p>
        </p:txBody>
      </p:sp>
      <p:sp>
        <p:nvSpPr>
          <p:cNvPr name="TextBox 16" id="16"/>
          <p:cNvSpPr txBox="true"/>
          <p:nvPr/>
        </p:nvSpPr>
        <p:spPr>
          <a:xfrm rot="0">
            <a:off x="1665134" y="671123"/>
            <a:ext cx="1908999" cy="357709"/>
          </a:xfrm>
          <a:prstGeom prst="rect">
            <a:avLst/>
          </a:prstGeom>
        </p:spPr>
        <p:txBody>
          <a:bodyPr anchor="t" rtlCol="false" tIns="0" lIns="0" bIns="0" rIns="0">
            <a:spAutoFit/>
          </a:bodyPr>
          <a:lstStyle/>
          <a:p>
            <a:pPr algn="l">
              <a:lnSpc>
                <a:spcPts val="2858"/>
              </a:lnSpc>
              <a:spcBef>
                <a:spcPct val="0"/>
              </a:spcBef>
            </a:pPr>
            <a:r>
              <a:rPr lang="en-US" b="true" sz="2041">
                <a:solidFill>
                  <a:srgbClr val="3428BA"/>
                </a:solidFill>
                <a:latin typeface="Canva Sans Bold"/>
                <a:ea typeface="Canva Sans Bold"/>
                <a:cs typeface="Canva Sans Bold"/>
                <a:sym typeface="Canva Sans Bold"/>
              </a:rPr>
              <a:t>PCTweezers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DAGPkRtt99c</dc:identifier>
  <dcterms:modified xsi:type="dcterms:W3CDTF">2011-08-01T06:04:30Z</dcterms:modified>
  <cp:revision>1</cp:revision>
  <dc:title>Pctwizzers</dc:title>
</cp:coreProperties>
</file>